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9"/>
  </p:notesMasterIdLst>
  <p:handoutMasterIdLst>
    <p:handoutMasterId r:id="rId30"/>
  </p:handoutMasterIdLst>
  <p:sldIdLst>
    <p:sldId id="278" r:id="rId5"/>
    <p:sldId id="279" r:id="rId6"/>
    <p:sldId id="289" r:id="rId7"/>
    <p:sldId id="286" r:id="rId8"/>
    <p:sldId id="290" r:id="rId9"/>
    <p:sldId id="291" r:id="rId10"/>
    <p:sldId id="301" r:id="rId11"/>
    <p:sldId id="284" r:id="rId12"/>
    <p:sldId id="300" r:id="rId13"/>
    <p:sldId id="285" r:id="rId14"/>
    <p:sldId id="271" r:id="rId15"/>
    <p:sldId id="282" r:id="rId16"/>
    <p:sldId id="298" r:id="rId17"/>
    <p:sldId id="292" r:id="rId18"/>
    <p:sldId id="293" r:id="rId19"/>
    <p:sldId id="257" r:id="rId20"/>
    <p:sldId id="287" r:id="rId21"/>
    <p:sldId id="299" r:id="rId22"/>
    <p:sldId id="294" r:id="rId23"/>
    <p:sldId id="295" r:id="rId24"/>
    <p:sldId id="296" r:id="rId25"/>
    <p:sldId id="281" r:id="rId26"/>
    <p:sldId id="276" r:id="rId27"/>
    <p:sldId id="29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6"/>
    <a:srgbClr val="00007E"/>
    <a:srgbClr val="0000FF"/>
    <a:srgbClr val="FFFFFF"/>
    <a:srgbClr val="A6A6A6"/>
    <a:srgbClr val="595959"/>
    <a:srgbClr val="FFFF00"/>
    <a:srgbClr val="586EA6"/>
    <a:srgbClr val="81BCC7"/>
    <a:srgbClr val="80BBCA"/>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03" autoAdjust="0"/>
  </p:normalViewPr>
  <p:slideViewPr>
    <p:cSldViewPr snapToGrid="0">
      <p:cViewPr varScale="1">
        <p:scale>
          <a:sx n="114" d="100"/>
          <a:sy n="114" d="100"/>
        </p:scale>
        <p:origin x="300" y="114"/>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0F1F77-0FDD-4CEF-8CE3-6596D7ED62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F17D54E-8100-4872-8AF0-39F3727FB2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1BDF1-0C23-4D6E-BDB6-D83614E7CB3F}" type="datetimeFigureOut">
              <a:rPr lang="en-US" smtClean="0"/>
              <a:t>9/16/2020</a:t>
            </a:fld>
            <a:endParaRPr lang="en-US" dirty="0"/>
          </a:p>
        </p:txBody>
      </p:sp>
      <p:sp>
        <p:nvSpPr>
          <p:cNvPr id="4" name="Footer Placeholder 3">
            <a:extLst>
              <a:ext uri="{FF2B5EF4-FFF2-40B4-BE49-F238E27FC236}">
                <a16:creationId xmlns:a16="http://schemas.microsoft.com/office/drawing/2014/main" id="{F89D969E-2A1B-455E-95FB-AB399A2DE6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070D06-6511-4CAC-8503-A52685CE16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622E74-4A44-4A58-9D54-EB108DAECA6F}" type="slidenum">
              <a:rPr lang="en-US" smtClean="0"/>
              <a:t>‹#›</a:t>
            </a:fld>
            <a:endParaRPr lang="en-US" dirty="0"/>
          </a:p>
        </p:txBody>
      </p:sp>
    </p:spTree>
    <p:extLst>
      <p:ext uri="{BB962C8B-B14F-4D97-AF65-F5344CB8AC3E}">
        <p14:creationId xmlns:p14="http://schemas.microsoft.com/office/powerpoint/2010/main" val="3538855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58F17-591D-4FAE-B71A-8A081249D769}" type="datetimeFigureOut">
              <a:rPr lang="en-US" smtClean="0"/>
              <a:t>9/16/2020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F6859-042C-4B80-873A-544528B0ADA9}" type="slidenum">
              <a:rPr lang="en-US" smtClean="0"/>
              <a:t>‹#›</a:t>
            </a:fld>
            <a:endParaRPr lang="en-US" dirty="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4" name="Rectangle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5" name="Rectangle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2622" y="1298448"/>
            <a:ext cx="7187529" cy="2922551"/>
          </a:xfrm>
        </p:spPr>
        <p:txBody>
          <a:bodyPr anchor="b">
            <a:normAutofit/>
          </a:bodyPr>
          <a:lstStyle>
            <a:lvl1pPr algn="l">
              <a:defRPr sz="5900" spc="-100" baseline="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3722622" y="4876090"/>
            <a:ext cx="7187529" cy="914400"/>
          </a:xfrm>
        </p:spPr>
        <p:txBody>
          <a:bodyPr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p>
            <a:r>
              <a:rPr lang="en-US" noProof="0" dirty="0"/>
              <a:t>7/14/2018</a:t>
            </a:r>
          </a:p>
        </p:txBody>
      </p:sp>
      <p:sp>
        <p:nvSpPr>
          <p:cNvPr id="5" name="Footer Placeholder 4"/>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p>
            <a:fld id="{2F5601C1-348E-4149-A60A-012B14EBE97F}" type="slidenum">
              <a:rPr lang="en-US" noProof="0" smtClean="0"/>
              <a:t>‹#›</a:t>
            </a:fld>
            <a:endParaRPr lang="en-US" noProof="0" dirty="0"/>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7" name="Text Placeholder 2">
            <a:extLst>
              <a:ext uri="{FF2B5EF4-FFF2-40B4-BE49-F238E27FC236}">
                <a16:creationId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4">
            <a:extLst>
              <a:ext uri="{FF2B5EF4-FFF2-40B4-BE49-F238E27FC236}">
                <a16:creationId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6" name="Content Placeholder 2">
            <a:extLst>
              <a:ext uri="{FF2B5EF4-FFF2-40B4-BE49-F238E27FC236}">
                <a16:creationId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864110"/>
            <a:ext cx="2947482" cy="1822530"/>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16" name="Text Placeholder 3">
            <a:extLst>
              <a:ext uri="{FF2B5EF4-FFF2-40B4-BE49-F238E27FC236}">
                <a16:creationId xmlns:a16="http://schemas.microsoft.com/office/drawing/2014/main" id="{E54FB1F0-6244-4B59-A42E-7B0515D37C8B}"/>
              </a:ext>
            </a:extLst>
          </p:cNvPr>
          <p:cNvSpPr>
            <a:spLocks noGrp="1"/>
          </p:cNvSpPr>
          <p:nvPr>
            <p:ph type="body" sz="half" idx="2" hasCustomPrompt="1"/>
          </p:nvPr>
        </p:nvSpPr>
        <p:spPr>
          <a:xfrm>
            <a:off x="252920" y="2686640"/>
            <a:ext cx="2947481" cy="32441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Picture Placeholder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5" name="Text Placeholder 3">
            <a:extLst>
              <a:ext uri="{FF2B5EF4-FFF2-40B4-BE49-F238E27FC236}">
                <a16:creationId xmlns:a16="http://schemas.microsoft.com/office/drawing/2014/main" id="{465B3165-6F10-4D0F-9BC8-B4C451444D69}"/>
              </a:ext>
            </a:extLst>
          </p:cNvPr>
          <p:cNvSpPr>
            <a:spLocks noGrp="1"/>
          </p:cNvSpPr>
          <p:nvPr>
            <p:ph type="body" sz="half" idx="2" hasCustomPrompt="1"/>
          </p:nvPr>
        </p:nvSpPr>
        <p:spPr>
          <a:xfrm>
            <a:off x="262466" y="2684770"/>
            <a:ext cx="1259814" cy="33045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C0EC084C-1181-4416-B55B-179995FCEE91}"/>
              </a:ext>
            </a:extLst>
          </p:cNvPr>
          <p:cNvSpPr>
            <a:spLocks noGrp="1"/>
          </p:cNvSpPr>
          <p:nvPr>
            <p:ph idx="1" hasCustomPrompt="1"/>
          </p:nvPr>
        </p:nvSpPr>
        <p:spPr>
          <a:xfrm>
            <a:off x="1783974" y="2684770"/>
            <a:ext cx="9120217" cy="3304548"/>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8" name="Date Placeholder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8" name="Rectangle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p>
            <a:r>
              <a:rPr lang="en-US" noProof="0" dirty="0"/>
              <a:t>7/14/2018</a:t>
            </a:r>
          </a:p>
        </p:txBody>
      </p:sp>
      <p:sp>
        <p:nvSpPr>
          <p:cNvPr id="5" name="Footer Placeholder 4"/>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p>
            <a:fld id="{2F5601C1-348E-4149-A60A-012B14EBE97F}" type="slidenum">
              <a:rPr lang="en-US" noProof="0" smtClean="0"/>
              <a:t>‹#›</a:t>
            </a:fld>
            <a:endParaRPr lang="en-US" noProof="0" dirty="0"/>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noProof="0"/>
              <a:t>Click to edit Master title style</a:t>
            </a:r>
          </a:p>
        </p:txBody>
      </p:sp>
      <p:sp>
        <p:nvSpPr>
          <p:cNvPr id="3" name="Content Placeholder 2"/>
          <p:cNvSpPr>
            <a:spLocks noGrp="1"/>
          </p:cNvSpPr>
          <p:nvPr>
            <p:ph idx="1" hasCustomPrompt="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2">
            <a:extLst>
              <a:ext uri="{FF2B5EF4-FFF2-40B4-BE49-F238E27FC236}">
                <a16:creationId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8983566" y="2345167"/>
            <a:ext cx="2947482" cy="3376355"/>
          </a:xfrm>
        </p:spPr>
        <p:txBody>
          <a:bodyPr/>
          <a:lstStyle>
            <a:lvl1pPr>
              <a:defRPr>
                <a:solidFill>
                  <a:schemeClr val="tx1"/>
                </a:solidFill>
              </a:defRPr>
            </a:lvl1pPr>
          </a:lstStyle>
          <a:p>
            <a:r>
              <a:rPr lang="en-US" noProof="0"/>
              <a:t>Click to edit Master title style</a:t>
            </a:r>
          </a:p>
        </p:txBody>
      </p:sp>
      <p:sp>
        <p:nvSpPr>
          <p:cNvPr id="9" name="Rectangle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3" name="Content Placeholder 2"/>
          <p:cNvSpPr>
            <a:spLocks noGrp="1"/>
          </p:cNvSpPr>
          <p:nvPr>
            <p:ph idx="1" hasCustomPrompt="1"/>
          </p:nvPr>
        </p:nvSpPr>
        <p:spPr>
          <a:xfrm>
            <a:off x="951134" y="860611"/>
            <a:ext cx="7315200" cy="51206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8" name="Rectangle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Title and 4 Conten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noProof="0"/>
              <a:t>Click to edit Master title style</a:t>
            </a:r>
          </a:p>
        </p:txBody>
      </p:sp>
      <p:sp>
        <p:nvSpPr>
          <p:cNvPr id="3" name="Content Placeholder 2"/>
          <p:cNvSpPr>
            <a:spLocks noGrp="1"/>
          </p:cNvSpPr>
          <p:nvPr>
            <p:ph idx="1" hasCustomPrompt="1"/>
          </p:nvPr>
        </p:nvSpPr>
        <p:spPr>
          <a:xfrm>
            <a:off x="3869268"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12" name="Content Placeholder 2">
            <a:extLst>
              <a:ext uri="{FF2B5EF4-FFF2-40B4-BE49-F238E27FC236}">
                <a16:creationId xmlns:a16="http://schemas.microsoft.com/office/drawing/2014/main" id="{671F6AA6-44A2-4F03-9FFE-66D0E2F0C922}"/>
              </a:ext>
            </a:extLst>
          </p:cNvPr>
          <p:cNvSpPr>
            <a:spLocks noGrp="1"/>
          </p:cNvSpPr>
          <p:nvPr>
            <p:ph idx="13" hasCustomPrompt="1"/>
          </p:nvPr>
        </p:nvSpPr>
        <p:spPr>
          <a:xfrm>
            <a:off x="7740240"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a:extLst>
              <a:ext uri="{FF2B5EF4-FFF2-40B4-BE49-F238E27FC236}">
                <a16:creationId xmlns:a16="http://schemas.microsoft.com/office/drawing/2014/main" id="{81AAA51A-AC54-4EAF-98E6-2A338021A4D3}"/>
              </a:ext>
            </a:extLst>
          </p:cNvPr>
          <p:cNvSpPr>
            <a:spLocks noGrp="1"/>
          </p:cNvSpPr>
          <p:nvPr>
            <p:ph idx="14" hasCustomPrompt="1"/>
          </p:nvPr>
        </p:nvSpPr>
        <p:spPr>
          <a:xfrm>
            <a:off x="3869268"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2">
            <a:extLst>
              <a:ext uri="{FF2B5EF4-FFF2-40B4-BE49-F238E27FC236}">
                <a16:creationId xmlns:a16="http://schemas.microsoft.com/office/drawing/2014/main" id="{7525DB2A-A40E-4DE5-8DA6-5FB847C0F0D7}"/>
              </a:ext>
            </a:extLst>
          </p:cNvPr>
          <p:cNvSpPr>
            <a:spLocks noGrp="1"/>
          </p:cNvSpPr>
          <p:nvPr>
            <p:ph idx="15" hasCustomPrompt="1"/>
          </p:nvPr>
        </p:nvSpPr>
        <p:spPr>
          <a:xfrm>
            <a:off x="7740240"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509954" y="2637691"/>
            <a:ext cx="2431210" cy="3347055"/>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s Title Righ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9425958" y="2641544"/>
            <a:ext cx="2431210" cy="3347055"/>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FEA5CF-263B-4BE3-8A0F-4F64C91A3EAD}"/>
              </a:ext>
            </a:extLst>
          </p:cNvPr>
          <p:cNvSpPr>
            <a:spLocks noGrp="1"/>
          </p:cNvSpPr>
          <p:nvPr>
            <p:ph type="pic" sz="quarter" idx="13"/>
          </p:nvPr>
        </p:nvSpPr>
        <p:spPr>
          <a:xfrm>
            <a:off x="0" y="0"/>
            <a:ext cx="12192000" cy="6858000"/>
          </a:xfrm>
          <a:noFill/>
        </p:spPr>
        <p:txBody>
          <a:bodyPr/>
          <a:lstStyle/>
          <a:p>
            <a:r>
              <a:rPr lang="en-US" noProof="0"/>
              <a:t>Click icon to add picture</a:t>
            </a:r>
            <a:endParaRPr lang="en-US" noProof="0" dirty="0"/>
          </a:p>
        </p:txBody>
      </p:sp>
      <p:sp>
        <p:nvSpPr>
          <p:cNvPr id="9" name="Rectangle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A0F68EA6-727E-4DCD-8AC2-A483CE5A60BA}"/>
              </a:ext>
            </a:extLst>
          </p:cNvPr>
          <p:cNvSpPr>
            <a:spLocks noGrp="1"/>
          </p:cNvSpPr>
          <p:nvPr>
            <p:ph type="title"/>
          </p:nvPr>
        </p:nvSpPr>
        <p:spPr>
          <a:xfrm>
            <a:off x="337476" y="2795380"/>
            <a:ext cx="3369512" cy="2880230"/>
          </a:xfrm>
        </p:spPr>
        <p:txBody>
          <a:bodyPr>
            <a:normAutofit/>
          </a:bodyPr>
          <a:lstStyle>
            <a:lvl1pPr>
              <a:defRPr>
                <a:solidFill>
                  <a:schemeClr val="tx1"/>
                </a:solidFill>
              </a:defRPr>
            </a:lvl1pPr>
          </a:lstStyle>
          <a:p>
            <a:r>
              <a:rPr lang="en-US" sz="3000" noProof="0"/>
              <a:t>Click to edit Master title style</a:t>
            </a:r>
          </a:p>
        </p:txBody>
      </p:sp>
      <p:sp>
        <p:nvSpPr>
          <p:cNvPr id="13" name="Content Placeholder 2">
            <a:extLst>
              <a:ext uri="{FF2B5EF4-FFF2-40B4-BE49-F238E27FC236}">
                <a16:creationId xmlns:a16="http://schemas.microsoft.com/office/drawing/2014/main" id="{FC504EF3-1237-4467-9FD5-E0E43C1BABF5}"/>
              </a:ext>
            </a:extLst>
          </p:cNvPr>
          <p:cNvSpPr>
            <a:spLocks noGrp="1"/>
          </p:cNvSpPr>
          <p:nvPr>
            <p:ph idx="1" hasCustomPrompt="1"/>
          </p:nvPr>
        </p:nvSpPr>
        <p:spPr>
          <a:xfrm>
            <a:off x="7929197" y="1206481"/>
            <a:ext cx="4079631" cy="4469129"/>
          </a:xfrm>
        </p:spPr>
        <p:txBody>
          <a:bodyPr/>
          <a:lstStyle>
            <a:lvl1pPr>
              <a:defRPr>
                <a:solidFill>
                  <a:schemeClr val="bg2"/>
                </a:solidFill>
              </a:defRPr>
            </a:lvl1pPr>
          </a:lstStyle>
          <a:p>
            <a:pPr lvl="0"/>
            <a:r>
              <a:rPr lang="en-US" noProof="0"/>
              <a:t>Edit Master text styles</a:t>
            </a:r>
          </a:p>
        </p:txBody>
      </p:sp>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24" name="Date Placeholder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7/14/2018</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fld id="{2F5601C1-348E-4149-A60A-012B14EBE97F}" type="slidenum">
              <a:rPr lang="en-US" noProof="0" smtClean="0"/>
              <a:pPr/>
              <a:t>‹#›</a:t>
            </a:fld>
            <a:endParaRPr lang="en-US" noProof="0" dirty="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15.xml"/><Relationship Id="rId6" Type="http://schemas.openxmlformats.org/officeDocument/2006/relationships/image" Target="../media/image19.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18.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121E24A-B45F-4E84-817F-A0D105887FBE}"/>
              </a:ext>
            </a:extLst>
          </p:cNvPr>
          <p:cNvSpPr>
            <a:spLocks noGrp="1"/>
          </p:cNvSpPr>
          <p:nvPr>
            <p:ph type="ctrTitle"/>
          </p:nvPr>
        </p:nvSpPr>
        <p:spPr/>
        <p:txBody>
          <a:bodyPr/>
          <a:lstStyle/>
          <a:p>
            <a:r>
              <a:rPr lang="en-US" dirty="0"/>
              <a:t>Phone Interviews </a:t>
            </a:r>
            <a:endParaRPr lang="en-ZA" dirty="0"/>
          </a:p>
        </p:txBody>
      </p:sp>
      <p:sp>
        <p:nvSpPr>
          <p:cNvPr id="11" name="Rectangle 10">
            <a:extLst>
              <a:ext uri="{FF2B5EF4-FFF2-40B4-BE49-F238E27FC236}">
                <a16:creationId xmlns:a16="http://schemas.microsoft.com/office/drawing/2014/main" id="{1C9E9A52-DC4D-4073-B101-9B4108DAAD42}"/>
              </a:ext>
              <a:ext uri="{C183D7F6-B498-43B3-948B-1728B52AA6E4}">
                <adec:decorative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Tree>
    <p:extLst>
      <p:ext uri="{BB962C8B-B14F-4D97-AF65-F5344CB8AC3E}">
        <p14:creationId xmlns:p14="http://schemas.microsoft.com/office/powerpoint/2010/main" val="335499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nspiratorial fear mongering about cell phones and cancer, courtesy of The  Nation - RESPECTFUL INSOLENCE">
            <a:extLst>
              <a:ext uri="{FF2B5EF4-FFF2-40B4-BE49-F238E27FC236}">
                <a16:creationId xmlns:a16="http://schemas.microsoft.com/office/drawing/2014/main" id="{3497BB49-1ED8-4BE4-9B57-A71F59842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818" y="4194494"/>
            <a:ext cx="2820182" cy="26635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96B85C-D647-4075-974A-03E73A00FEAA}"/>
              </a:ext>
            </a:extLst>
          </p:cNvPr>
          <p:cNvSpPr>
            <a:spLocks noGrp="1"/>
          </p:cNvSpPr>
          <p:nvPr>
            <p:ph type="title"/>
          </p:nvPr>
        </p:nvSpPr>
        <p:spPr/>
        <p:txBody>
          <a:bodyPr/>
          <a:lstStyle/>
          <a:p>
            <a:r>
              <a:rPr lang="en-US" dirty="0"/>
              <a:t>Technology </a:t>
            </a:r>
          </a:p>
        </p:txBody>
      </p:sp>
      <p:sp>
        <p:nvSpPr>
          <p:cNvPr id="3" name="TextBox 2">
            <a:extLst>
              <a:ext uri="{FF2B5EF4-FFF2-40B4-BE49-F238E27FC236}">
                <a16:creationId xmlns:a16="http://schemas.microsoft.com/office/drawing/2014/main" id="{9FD2CC71-9A4D-4DC5-980E-F70A1B14A472}"/>
              </a:ext>
            </a:extLst>
          </p:cNvPr>
          <p:cNvSpPr txBox="1"/>
          <p:nvPr/>
        </p:nvSpPr>
        <p:spPr>
          <a:xfrm>
            <a:off x="1173480" y="2514600"/>
            <a:ext cx="8935254" cy="3785652"/>
          </a:xfrm>
          <a:prstGeom prst="rect">
            <a:avLst/>
          </a:prstGeom>
          <a:noFill/>
        </p:spPr>
        <p:txBody>
          <a:bodyPr wrap="square" rtlCol="0">
            <a:spAutoFit/>
          </a:bodyPr>
          <a:lstStyle/>
          <a:p>
            <a:r>
              <a:rPr lang="en-US" sz="2400" dirty="0">
                <a:solidFill>
                  <a:schemeClr val="accent3"/>
                </a:solidFill>
              </a:rPr>
              <a:t>Double check your technology</a:t>
            </a:r>
          </a:p>
          <a:p>
            <a:endParaRPr lang="en-US" sz="2400" dirty="0">
              <a:solidFill>
                <a:schemeClr val="accent3"/>
              </a:solidFill>
            </a:endParaRPr>
          </a:p>
          <a:p>
            <a:pPr marL="342900" indent="-342900">
              <a:buAutoNum type="arabicParenR"/>
            </a:pPr>
            <a:r>
              <a:rPr lang="en-US" sz="2400" dirty="0">
                <a:solidFill>
                  <a:schemeClr val="accent3"/>
                </a:solidFill>
              </a:rPr>
              <a:t>Make sure you know a spot where you have good, uninterrupted service </a:t>
            </a:r>
          </a:p>
          <a:p>
            <a:pPr marL="342900" indent="-342900">
              <a:buAutoNum type="arabicParenR"/>
            </a:pPr>
            <a:r>
              <a:rPr lang="en-US" sz="2400" dirty="0">
                <a:solidFill>
                  <a:schemeClr val="accent3"/>
                </a:solidFill>
              </a:rPr>
              <a:t>Test call someone to make sure you’re phone is working, your voice is clear, and there’s limited background noise</a:t>
            </a:r>
          </a:p>
          <a:p>
            <a:pPr marL="342900" indent="-342900">
              <a:buAutoNum type="arabicParenR"/>
            </a:pPr>
            <a:r>
              <a:rPr lang="en-US" sz="2400" dirty="0">
                <a:solidFill>
                  <a:schemeClr val="accent3"/>
                </a:solidFill>
              </a:rPr>
              <a:t>Make sure you have minutes on your phone </a:t>
            </a:r>
          </a:p>
          <a:p>
            <a:pPr marL="342900" indent="-342900">
              <a:buAutoNum type="arabicParenR"/>
            </a:pPr>
            <a:r>
              <a:rPr lang="en-US" sz="2400" dirty="0">
                <a:solidFill>
                  <a:schemeClr val="accent3"/>
                </a:solidFill>
              </a:rPr>
              <a:t>Check the weather, location, etc. </a:t>
            </a:r>
          </a:p>
          <a:p>
            <a:pPr lvl="1"/>
            <a:r>
              <a:rPr lang="en-US" sz="2400" dirty="0">
                <a:solidFill>
                  <a:schemeClr val="accent3"/>
                </a:solidFill>
              </a:rPr>
              <a:t>Make sure you’re not planning a phone interview outside during a storm, or inside during dinner. </a:t>
            </a:r>
          </a:p>
        </p:txBody>
      </p:sp>
    </p:spTree>
    <p:extLst>
      <p:ext uri="{BB962C8B-B14F-4D97-AF65-F5344CB8AC3E}">
        <p14:creationId xmlns:p14="http://schemas.microsoft.com/office/powerpoint/2010/main" val="153497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1026" name="Picture 2" descr="Parks &amp; Recreation | Moses Lake, WA - Official Website">
            <a:extLst>
              <a:ext uri="{FF2B5EF4-FFF2-40B4-BE49-F238E27FC236}">
                <a16:creationId xmlns:a16="http://schemas.microsoft.com/office/drawing/2014/main" id="{E851CAED-7A90-40A8-A60C-75D14A654C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3"/>
          <a:stretch/>
        </p:blipFill>
        <p:spPr bwMode="auto">
          <a:xfrm>
            <a:off x="7005" y="-22552"/>
            <a:ext cx="12232297" cy="70557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p:txBody>
          <a:bodyPr/>
          <a:lstStyle/>
          <a:p>
            <a:r>
              <a:rPr lang="en-US" dirty="0"/>
              <a:t>Location, Location, Location </a:t>
            </a:r>
          </a:p>
        </p:txBody>
      </p:sp>
      <p:sp>
        <p:nvSpPr>
          <p:cNvPr id="11" name="Rectangle 10">
            <a:extLst>
              <a:ext uri="{FF2B5EF4-FFF2-40B4-BE49-F238E27FC236}">
                <a16:creationId xmlns:a16="http://schemas.microsoft.com/office/drawing/2014/main" id="{99C77D2E-3E79-4AAE-90F1-AFD7CBEBF037}"/>
              </a:ext>
              <a:ext uri="{C183D7F6-B498-43B3-948B-1728B52AA6E4}">
                <adec:decorative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adec="http://schemas.microsoft.com/office/drawing/2017/decorative" val="1"/>
              </a:ext>
            </a:extLst>
          </p:cNvPr>
          <p:cNvSpPr/>
          <p:nvPr/>
        </p:nvSpPr>
        <p:spPr>
          <a:xfrm>
            <a:off x="-1" y="2505009"/>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adec="http://schemas.microsoft.com/office/drawing/2017/decorative" val="1"/>
              </a:ext>
            </a:extLst>
          </p:cNvPr>
          <p:cNvSpPr/>
          <p:nvPr/>
        </p:nvSpPr>
        <p:spPr>
          <a:xfrm>
            <a:off x="1193219" y="2418323"/>
            <a:ext cx="11023325" cy="4352991"/>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783973" y="2663254"/>
            <a:ext cx="10288577" cy="4009395"/>
          </a:xfrm>
        </p:spPr>
        <p:txBody>
          <a:bodyPr anchor="ctr" anchorCtr="0">
            <a:normAutofit/>
          </a:bodyPr>
          <a:lstStyle/>
          <a:p>
            <a:r>
              <a:rPr lang="en-US" sz="2000" dirty="0">
                <a:solidFill>
                  <a:schemeClr val="accent3"/>
                </a:solidFill>
                <a:ea typeface="Tahoma" panose="020B0604030504040204" pitchFamily="34" charset="0"/>
                <a:cs typeface="Tahoma" panose="020B0604030504040204" pitchFamily="34" charset="0"/>
              </a:rPr>
              <a:t>Have 2 locations planned for your interview. Make sure the areas are not crowded, have loud noises, or distractions. </a:t>
            </a:r>
          </a:p>
          <a:p>
            <a:r>
              <a:rPr lang="en-US" sz="2000" dirty="0">
                <a:solidFill>
                  <a:schemeClr val="accent3"/>
                </a:solidFill>
                <a:ea typeface="Tahoma" panose="020B0604030504040204" pitchFamily="34" charset="0"/>
                <a:cs typeface="Tahoma" panose="020B0604030504040204" pitchFamily="34" charset="0"/>
              </a:rPr>
              <a:t>Make sure you feel comfortable. If you feel better sitting down for an interview, don’t plan to have your interview pacing outside. </a:t>
            </a:r>
          </a:p>
          <a:p>
            <a:r>
              <a:rPr lang="en-US" sz="2000" dirty="0">
                <a:solidFill>
                  <a:schemeClr val="accent3"/>
                </a:solidFill>
                <a:ea typeface="Tahoma" panose="020B0604030504040204" pitchFamily="34" charset="0"/>
                <a:cs typeface="Tahoma" panose="020B0604030504040204" pitchFamily="34" charset="0"/>
              </a:rPr>
              <a:t>Sit up straight. Phone or video interviews are professional. Pay attention to your body language. Sitting up straight helps you to sound more confident and professional. </a:t>
            </a:r>
          </a:p>
          <a:p>
            <a:r>
              <a:rPr lang="en-US" sz="2000" dirty="0">
                <a:solidFill>
                  <a:schemeClr val="accent3"/>
                </a:solidFill>
                <a:ea typeface="Tahoma" panose="020B0604030504040204" pitchFamily="34" charset="0"/>
                <a:cs typeface="Tahoma" panose="020B0604030504040204" pitchFamily="34" charset="0"/>
              </a:rPr>
              <a:t>Dress up– for phone interviews and video interviews. Wearing a polo or a button down can help make you feel like it’s a professional environment. </a:t>
            </a:r>
            <a:endParaRPr lang="en-US" sz="2000" dirty="0">
              <a:solidFill>
                <a:schemeClr val="accent3"/>
              </a:solidFill>
            </a:endParaRPr>
          </a:p>
        </p:txBody>
      </p:sp>
    </p:spTree>
    <p:extLst>
      <p:ext uri="{BB962C8B-B14F-4D97-AF65-F5344CB8AC3E}">
        <p14:creationId xmlns:p14="http://schemas.microsoft.com/office/powerpoint/2010/main" val="125560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ve of Books">
            <a:extLst>
              <a:ext uri="{FF2B5EF4-FFF2-40B4-BE49-F238E27FC236}">
                <a16:creationId xmlns:a16="http://schemas.microsoft.com/office/drawing/2014/main" id="{FBB46495-013C-46DC-81C8-17EAD10C45C4}"/>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0C4755A4-C6F3-4F77-8594-E673AE6621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01CDF87-5947-46B9-A981-52B94561B152}"/>
              </a:ext>
              <a:ext uri="{C183D7F6-B498-43B3-948B-1728B52AA6E4}">
                <adec:decorative xmlns:adec="http://schemas.microsoft.com/office/drawing/2017/decorative" val="1"/>
              </a:ext>
            </a:extLst>
          </p:cNvPr>
          <p:cNvSpPr/>
          <p:nvPr/>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adec="http://schemas.microsoft.com/office/drawing/2017/decorative" val="1"/>
              </a:ext>
            </a:extLst>
          </p:cNvPr>
          <p:cNvSpPr/>
          <p:nvPr/>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098" name="Picture 2" descr="5 Phone Interview Tips to Help You Land a Job - Goodwill of Central Iowa">
            <a:extLst>
              <a:ext uri="{FF2B5EF4-FFF2-40B4-BE49-F238E27FC236}">
                <a16:creationId xmlns:a16="http://schemas.microsoft.com/office/drawing/2014/main" id="{AF09FCD4-785A-469F-957E-EC14A7A8F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 y="228600"/>
            <a:ext cx="9001125" cy="650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88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454525-3117-4519-9D79-FB500E199E97}"/>
              </a:ext>
            </a:extLst>
          </p:cNvPr>
          <p:cNvSpPr/>
          <p:nvPr/>
        </p:nvSpPr>
        <p:spPr>
          <a:xfrm>
            <a:off x="0" y="0"/>
            <a:ext cx="12192000" cy="9724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6BB488-C3B1-4158-A611-A45071F35557}"/>
              </a:ext>
            </a:extLst>
          </p:cNvPr>
          <p:cNvSpPr/>
          <p:nvPr/>
        </p:nvSpPr>
        <p:spPr>
          <a:xfrm>
            <a:off x="8440056" y="1103086"/>
            <a:ext cx="3751944" cy="29609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288764-137B-4D75-9182-A7C1AA6ED94F}"/>
              </a:ext>
            </a:extLst>
          </p:cNvPr>
          <p:cNvSpPr/>
          <p:nvPr/>
        </p:nvSpPr>
        <p:spPr>
          <a:xfrm>
            <a:off x="4591956" y="1237343"/>
            <a:ext cx="3741057" cy="312420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9193DC-4EC4-4C51-8B66-F903EE1E0CCE}"/>
              </a:ext>
            </a:extLst>
          </p:cNvPr>
          <p:cNvSpPr/>
          <p:nvPr/>
        </p:nvSpPr>
        <p:spPr>
          <a:xfrm>
            <a:off x="4250747" y="4470400"/>
            <a:ext cx="4082266" cy="222526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9EFA1F-159F-4EBD-BD45-C797DCE02FB7}"/>
              </a:ext>
            </a:extLst>
          </p:cNvPr>
          <p:cNvSpPr/>
          <p:nvPr/>
        </p:nvSpPr>
        <p:spPr>
          <a:xfrm>
            <a:off x="212241" y="3447143"/>
            <a:ext cx="3931461" cy="3248526"/>
          </a:xfrm>
          <a:prstGeom prst="rect">
            <a:avLst/>
          </a:prstGeom>
          <a:solidFill>
            <a:schemeClr val="accent3">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D23545-7E88-4DC7-B0B5-157BF936EE15}"/>
              </a:ext>
            </a:extLst>
          </p:cNvPr>
          <p:cNvSpPr/>
          <p:nvPr/>
        </p:nvSpPr>
        <p:spPr>
          <a:xfrm>
            <a:off x="8440057" y="4191000"/>
            <a:ext cx="3751943" cy="25046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elephone Interview - Telephone Job Interview Cartoon, Cliparts &amp; Cartoons  - Jing.fm">
            <a:extLst>
              <a:ext uri="{FF2B5EF4-FFF2-40B4-BE49-F238E27FC236}">
                <a16:creationId xmlns:a16="http://schemas.microsoft.com/office/drawing/2014/main" id="{75F4AA28-AE50-4BC4-8B96-1CB35B5FF7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39" t="6052" r="9322" b="13485"/>
          <a:stretch/>
        </p:blipFill>
        <p:spPr bwMode="auto">
          <a:xfrm>
            <a:off x="695403" y="1062999"/>
            <a:ext cx="2605697" cy="22649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0604F6-465C-4E10-98DB-9A0F94595CAC}"/>
              </a:ext>
            </a:extLst>
          </p:cNvPr>
          <p:cNvSpPr txBox="1"/>
          <p:nvPr/>
        </p:nvSpPr>
        <p:spPr>
          <a:xfrm>
            <a:off x="4775200" y="1451429"/>
            <a:ext cx="3381829" cy="2862322"/>
          </a:xfrm>
          <a:prstGeom prst="rect">
            <a:avLst/>
          </a:prstGeom>
          <a:noFill/>
        </p:spPr>
        <p:txBody>
          <a:bodyPr wrap="square" rtlCol="0">
            <a:spAutoFit/>
          </a:bodyPr>
          <a:lstStyle/>
          <a:p>
            <a:pPr algn="ctr"/>
            <a:r>
              <a:rPr lang="en-US" b="1" dirty="0">
                <a:solidFill>
                  <a:schemeClr val="accent3"/>
                </a:solidFill>
                <a:effectLst>
                  <a:outerShdw blurRad="38100" dist="38100" dir="2700000" algn="tl">
                    <a:srgbClr val="000000">
                      <a:alpha val="43137"/>
                    </a:srgbClr>
                  </a:outerShdw>
                </a:effectLst>
              </a:rPr>
              <a:t>Do Your Homework </a:t>
            </a:r>
          </a:p>
          <a:p>
            <a:pPr algn="ctr"/>
            <a:endParaRPr lang="en-US" dirty="0">
              <a:solidFill>
                <a:schemeClr val="accent3"/>
              </a:solidFill>
            </a:endParaRPr>
          </a:p>
          <a:p>
            <a:pPr algn="ctr"/>
            <a:r>
              <a:rPr lang="en-US" dirty="0">
                <a:solidFill>
                  <a:schemeClr val="accent3"/>
                </a:solidFill>
              </a:rPr>
              <a:t>Familiarize yourself with the company, services provided, and the industry. Be prepared to answer questions. </a:t>
            </a:r>
          </a:p>
          <a:p>
            <a:pPr algn="ctr"/>
            <a:endParaRPr lang="en-US" dirty="0">
              <a:solidFill>
                <a:schemeClr val="accent3"/>
              </a:solidFill>
            </a:endParaRPr>
          </a:p>
          <a:p>
            <a:pPr algn="ctr"/>
            <a:r>
              <a:rPr lang="en-US" dirty="0">
                <a:solidFill>
                  <a:schemeClr val="accent3"/>
                </a:solidFill>
              </a:rPr>
              <a:t>For Example: What food does this restaurant serve? What is their menu like?  </a:t>
            </a:r>
          </a:p>
        </p:txBody>
      </p:sp>
      <p:sp>
        <p:nvSpPr>
          <p:cNvPr id="13" name="TextBox 12">
            <a:extLst>
              <a:ext uri="{FF2B5EF4-FFF2-40B4-BE49-F238E27FC236}">
                <a16:creationId xmlns:a16="http://schemas.microsoft.com/office/drawing/2014/main" id="{B953D09F-B3E8-4CA6-859D-C98D6D892AEA}"/>
              </a:ext>
            </a:extLst>
          </p:cNvPr>
          <p:cNvSpPr txBox="1"/>
          <p:nvPr/>
        </p:nvSpPr>
        <p:spPr>
          <a:xfrm>
            <a:off x="8516257" y="1266763"/>
            <a:ext cx="3381829" cy="2554545"/>
          </a:xfrm>
          <a:prstGeom prst="rect">
            <a:avLst/>
          </a:prstGeom>
          <a:noFill/>
        </p:spPr>
        <p:txBody>
          <a:bodyPr wrap="square" rtlCol="0">
            <a:spAutoFit/>
          </a:bodyPr>
          <a:lstStyle/>
          <a:p>
            <a:pPr algn="ctr"/>
            <a:r>
              <a:rPr lang="en-US" sz="2000" b="1" dirty="0">
                <a:solidFill>
                  <a:schemeClr val="accent2"/>
                </a:solidFill>
                <a:effectLst>
                  <a:outerShdw blurRad="38100" dist="38100" dir="2700000" algn="tl">
                    <a:srgbClr val="000000">
                      <a:alpha val="43137"/>
                    </a:srgbClr>
                  </a:outerShdw>
                </a:effectLst>
              </a:rPr>
              <a:t>Have a Cheat Sheet</a:t>
            </a:r>
          </a:p>
          <a:p>
            <a:pPr algn="ctr"/>
            <a:endParaRPr lang="en-US" sz="2000" dirty="0">
              <a:solidFill>
                <a:schemeClr val="accent2"/>
              </a:solidFill>
            </a:endParaRPr>
          </a:p>
          <a:p>
            <a:pPr algn="ctr"/>
            <a:r>
              <a:rPr lang="en-US" sz="2000" dirty="0">
                <a:solidFill>
                  <a:schemeClr val="accent2"/>
                </a:solidFill>
              </a:rPr>
              <a:t>Know the job for which you’re applying. Have the job description with you, your resume, and any questions you have written down.  </a:t>
            </a:r>
          </a:p>
        </p:txBody>
      </p:sp>
      <p:sp>
        <p:nvSpPr>
          <p:cNvPr id="14" name="TextBox 13">
            <a:extLst>
              <a:ext uri="{FF2B5EF4-FFF2-40B4-BE49-F238E27FC236}">
                <a16:creationId xmlns:a16="http://schemas.microsoft.com/office/drawing/2014/main" id="{B5FFC109-9C15-4EB2-BD2E-4A34597B4179}"/>
              </a:ext>
            </a:extLst>
          </p:cNvPr>
          <p:cNvSpPr txBox="1"/>
          <p:nvPr/>
        </p:nvSpPr>
        <p:spPr>
          <a:xfrm>
            <a:off x="4405085" y="4563570"/>
            <a:ext cx="3643215" cy="1938992"/>
          </a:xfrm>
          <a:prstGeom prst="rect">
            <a:avLst/>
          </a:prstGeom>
          <a:noFill/>
        </p:spPr>
        <p:txBody>
          <a:bodyPr wrap="square" rtlCol="0">
            <a:spAutoFit/>
          </a:bodyPr>
          <a:lstStyle/>
          <a:p>
            <a:pPr algn="ctr"/>
            <a:r>
              <a:rPr lang="en-US" sz="2000" b="1" dirty="0">
                <a:solidFill>
                  <a:srgbClr val="0000FF"/>
                </a:solidFill>
                <a:effectLst>
                  <a:outerShdw blurRad="38100" dist="38100" dir="2700000" algn="tl">
                    <a:srgbClr val="000000">
                      <a:alpha val="43137"/>
                    </a:srgbClr>
                  </a:outerShdw>
                </a:effectLst>
              </a:rPr>
              <a:t>Show Enthusiasm</a:t>
            </a:r>
          </a:p>
          <a:p>
            <a:pPr algn="ctr"/>
            <a:endParaRPr lang="en-US" sz="2000" dirty="0">
              <a:solidFill>
                <a:srgbClr val="0000FF"/>
              </a:solidFill>
            </a:endParaRPr>
          </a:p>
          <a:p>
            <a:pPr algn="ctr"/>
            <a:r>
              <a:rPr lang="en-US" sz="2000" dirty="0">
                <a:solidFill>
                  <a:srgbClr val="0000FF"/>
                </a:solidFill>
              </a:rPr>
              <a:t>Pay attention to your interviewer. Make sure you are listening and showing interest in what they are saying.  </a:t>
            </a:r>
          </a:p>
        </p:txBody>
      </p:sp>
      <p:sp>
        <p:nvSpPr>
          <p:cNvPr id="15" name="TextBox 14">
            <a:extLst>
              <a:ext uri="{FF2B5EF4-FFF2-40B4-BE49-F238E27FC236}">
                <a16:creationId xmlns:a16="http://schemas.microsoft.com/office/drawing/2014/main" id="{E9B3F86F-674F-4110-B3BB-2F8797C1EF7D}"/>
              </a:ext>
            </a:extLst>
          </p:cNvPr>
          <p:cNvSpPr txBox="1"/>
          <p:nvPr/>
        </p:nvSpPr>
        <p:spPr>
          <a:xfrm>
            <a:off x="8783216" y="4871346"/>
            <a:ext cx="3381829" cy="1631216"/>
          </a:xfrm>
          <a:prstGeom prst="rect">
            <a:avLst/>
          </a:prstGeom>
          <a:noFill/>
        </p:spPr>
        <p:txBody>
          <a:bodyPr wrap="square" rtlCol="0">
            <a:spAutoFit/>
          </a:bodyPr>
          <a:lstStyle/>
          <a:p>
            <a:pPr algn="ctr"/>
            <a:r>
              <a:rPr lang="en-US" sz="2000" b="1" dirty="0">
                <a:solidFill>
                  <a:schemeClr val="accent4"/>
                </a:solidFill>
                <a:effectLst>
                  <a:outerShdw blurRad="38100" dist="38100" dir="2700000" algn="tl">
                    <a:srgbClr val="000000">
                      <a:alpha val="43137"/>
                    </a:srgbClr>
                  </a:outerShdw>
                </a:effectLst>
              </a:rPr>
              <a:t>Find a Quiet Place</a:t>
            </a:r>
          </a:p>
          <a:p>
            <a:pPr algn="ctr"/>
            <a:r>
              <a:rPr lang="en-US" sz="2000" b="1" dirty="0">
                <a:solidFill>
                  <a:schemeClr val="accent4"/>
                </a:solidFill>
              </a:rPr>
              <a:t> </a:t>
            </a:r>
          </a:p>
          <a:p>
            <a:pPr algn="ctr"/>
            <a:r>
              <a:rPr lang="en-US" sz="2000" dirty="0">
                <a:solidFill>
                  <a:schemeClr val="accent4"/>
                </a:solidFill>
              </a:rPr>
              <a:t>Plan ahead. Find a quiet location to do the call away from any distractions. </a:t>
            </a:r>
          </a:p>
        </p:txBody>
      </p:sp>
      <p:sp>
        <p:nvSpPr>
          <p:cNvPr id="16" name="TextBox 15">
            <a:extLst>
              <a:ext uri="{FF2B5EF4-FFF2-40B4-BE49-F238E27FC236}">
                <a16:creationId xmlns:a16="http://schemas.microsoft.com/office/drawing/2014/main" id="{DDC99D5D-9615-470E-A06B-755E165051AE}"/>
              </a:ext>
            </a:extLst>
          </p:cNvPr>
          <p:cNvSpPr txBox="1"/>
          <p:nvPr/>
        </p:nvSpPr>
        <p:spPr>
          <a:xfrm>
            <a:off x="439262" y="3694668"/>
            <a:ext cx="3381829" cy="2923877"/>
          </a:xfrm>
          <a:prstGeom prst="rect">
            <a:avLst/>
          </a:prstGeom>
          <a:noFill/>
        </p:spPr>
        <p:txBody>
          <a:bodyPr wrap="square" rtlCol="0">
            <a:spAutoFit/>
          </a:bodyPr>
          <a:lstStyle/>
          <a:p>
            <a:r>
              <a:rPr lang="en-US" sz="2000" b="1" dirty="0">
                <a:solidFill>
                  <a:schemeClr val="accent2"/>
                </a:solidFill>
                <a:effectLst>
                  <a:outerShdw blurRad="38100" dist="38100" dir="2700000" algn="tl">
                    <a:srgbClr val="000000">
                      <a:alpha val="43137"/>
                    </a:srgbClr>
                  </a:outerShdw>
                </a:effectLst>
              </a:rPr>
              <a:t>Speak Professionally</a:t>
            </a:r>
          </a:p>
          <a:p>
            <a:endParaRPr lang="en-US" sz="2000" b="1" dirty="0">
              <a:solidFill>
                <a:schemeClr val="accent2"/>
              </a:solidFill>
            </a:endParaRPr>
          </a:p>
          <a:p>
            <a:r>
              <a:rPr lang="en-US" dirty="0">
                <a:solidFill>
                  <a:schemeClr val="accent2"/>
                </a:solidFill>
              </a:rPr>
              <a:t>Avoid phrases including “Um” and “Uh”. It’s ok to take a second to pause and think. Refer to your cheat sheets if you need a jump start. Avoid eating or chewing gum on the call.  Do not interrupt the interviewer. </a:t>
            </a:r>
            <a:endParaRPr lang="en-US" b="1" dirty="0">
              <a:solidFill>
                <a:schemeClr val="accent2"/>
              </a:solidFill>
            </a:endParaRPr>
          </a:p>
        </p:txBody>
      </p:sp>
      <p:sp>
        <p:nvSpPr>
          <p:cNvPr id="17" name="Title 1">
            <a:extLst>
              <a:ext uri="{FF2B5EF4-FFF2-40B4-BE49-F238E27FC236}">
                <a16:creationId xmlns:a16="http://schemas.microsoft.com/office/drawing/2014/main" id="{108C5C3C-F538-438E-832B-7F04A1D0B273}"/>
              </a:ext>
            </a:extLst>
          </p:cNvPr>
          <p:cNvSpPr txBox="1">
            <a:spLocks/>
          </p:cNvSpPr>
          <p:nvPr/>
        </p:nvSpPr>
        <p:spPr>
          <a:xfrm>
            <a:off x="695403" y="250736"/>
            <a:ext cx="8590084" cy="709748"/>
          </a:xfrm>
          <a:prstGeom prst="rect">
            <a:avLst/>
          </a:prstGeom>
        </p:spPr>
        <p:txBody>
          <a:bodyPr/>
          <a:lst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a:lstStyle>
          <a:p>
            <a:r>
              <a:rPr lang="en-US" sz="4000" b="1" dirty="0">
                <a:solidFill>
                  <a:schemeClr val="tx1"/>
                </a:solidFill>
              </a:rPr>
              <a:t>5 Tips for Phone Interviews  </a:t>
            </a:r>
          </a:p>
        </p:txBody>
      </p:sp>
      <p:pic>
        <p:nvPicPr>
          <p:cNvPr id="6148" name="Picture 4" descr="Mute Icon - Free Download, PNG and Vector">
            <a:extLst>
              <a:ext uri="{FF2B5EF4-FFF2-40B4-BE49-F238E27FC236}">
                <a16:creationId xmlns:a16="http://schemas.microsoft.com/office/drawing/2014/main" id="{D9B5B25B-7020-42BC-A581-DE5417F80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053" y="4222740"/>
            <a:ext cx="1118816" cy="111881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ost It Clipart Piece Paper - Yellow Sheet Of Paper, HD Png Download -  800x612(#456657) - PngFind">
            <a:extLst>
              <a:ext uri="{FF2B5EF4-FFF2-40B4-BE49-F238E27FC236}">
                <a16:creationId xmlns:a16="http://schemas.microsoft.com/office/drawing/2014/main" id="{BA6EC374-3679-492A-9A62-BCEA320CB92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73" b="89881" l="4524" r="91667">
                        <a14:foregroundMark x1="7976" y1="26935" x2="7976" y2="26935"/>
                        <a14:foregroundMark x1="4524" y1="24554" x2="4524" y2="24554"/>
                        <a14:foregroundMark x1="91667" y1="71429" x2="91667" y2="71429"/>
                        <a14:backgroundMark x1="71310" y1="77083" x2="71310" y2="77083"/>
                      </a14:backgroundRemoval>
                    </a14:imgEffect>
                  </a14:imgLayer>
                </a14:imgProps>
              </a:ext>
              <a:ext uri="{28A0092B-C50C-407E-A947-70E740481C1C}">
                <a14:useLocalDpi xmlns:a14="http://schemas.microsoft.com/office/drawing/2010/main" val="0"/>
              </a:ext>
            </a:extLst>
          </a:blip>
          <a:srcRect/>
          <a:stretch>
            <a:fillRect/>
          </a:stretch>
        </p:blipFill>
        <p:spPr bwMode="auto">
          <a:xfrm>
            <a:off x="11129212" y="3267356"/>
            <a:ext cx="1138990" cy="91119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lack linear laptop icon outline laptop icon Vector Image">
            <a:extLst>
              <a:ext uri="{FF2B5EF4-FFF2-40B4-BE49-F238E27FC236}">
                <a16:creationId xmlns:a16="http://schemas.microsoft.com/office/drawing/2014/main" id="{7E7F74F4-A658-4198-9E92-815B97C639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063" t="24386" r="11885" b="30059"/>
          <a:stretch/>
        </p:blipFill>
        <p:spPr bwMode="auto">
          <a:xfrm>
            <a:off x="4052015" y="1140062"/>
            <a:ext cx="1046035" cy="67670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4.0 Enthusiasm | attitudeapp.com">
            <a:extLst>
              <a:ext uri="{FF2B5EF4-FFF2-40B4-BE49-F238E27FC236}">
                <a16:creationId xmlns:a16="http://schemas.microsoft.com/office/drawing/2014/main" id="{66593C77-80CA-488E-8F43-9B4D3A628E1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34500" y="4624489"/>
            <a:ext cx="1066475" cy="78208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Person Outline Icon #93118 - Free Icons Library">
            <a:extLst>
              <a:ext uri="{FF2B5EF4-FFF2-40B4-BE49-F238E27FC236}">
                <a16:creationId xmlns:a16="http://schemas.microsoft.com/office/drawing/2014/main" id="{111E79B7-DEE7-4E72-B6D7-63F55508FA3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778" b="94667" l="5778" r="95111">
                        <a14:foregroundMark x1="10667" y1="84889" x2="10667" y2="84889"/>
                        <a14:foregroundMark x1="5778" y1="90222" x2="5778" y2="90222"/>
                        <a14:foregroundMark x1="36444" y1="95111" x2="36444" y2="95111"/>
                        <a14:foregroundMark x1="57778" y1="60889" x2="57778" y2="60889"/>
                        <a14:foregroundMark x1="73333" y1="22222" x2="73333" y2="22222"/>
                        <a14:foregroundMark x1="95111" y1="35111" x2="95111" y2="35111"/>
                      </a14:backgroundRemoval>
                    </a14:imgEffect>
                  </a14:imgLayer>
                </a14:imgProps>
              </a:ext>
              <a:ext uri="{28A0092B-C50C-407E-A947-70E740481C1C}">
                <a14:useLocalDpi xmlns:a14="http://schemas.microsoft.com/office/drawing/2010/main" val="0"/>
              </a:ext>
            </a:extLst>
          </a:blip>
          <a:srcRect/>
          <a:stretch>
            <a:fillRect/>
          </a:stretch>
        </p:blipFill>
        <p:spPr bwMode="auto">
          <a:xfrm>
            <a:off x="2999662" y="3366410"/>
            <a:ext cx="1025848" cy="102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21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A0E7-1FD0-46B9-AA32-8C2B038F6208}"/>
              </a:ext>
            </a:extLst>
          </p:cNvPr>
          <p:cNvSpPr>
            <a:spLocks noGrp="1"/>
          </p:cNvSpPr>
          <p:nvPr>
            <p:ph type="title"/>
          </p:nvPr>
        </p:nvSpPr>
        <p:spPr/>
        <p:txBody>
          <a:bodyPr/>
          <a:lstStyle/>
          <a:p>
            <a:r>
              <a:rPr lang="en-US" dirty="0"/>
              <a:t>Common Interview Questions</a:t>
            </a:r>
          </a:p>
        </p:txBody>
      </p:sp>
      <p:pic>
        <p:nvPicPr>
          <p:cNvPr id="2054" name="Picture 6" descr="3 Questions to Ask Before Buying Your Dream Home">
            <a:extLst>
              <a:ext uri="{FF2B5EF4-FFF2-40B4-BE49-F238E27FC236}">
                <a16:creationId xmlns:a16="http://schemas.microsoft.com/office/drawing/2014/main" id="{5F0D72B4-5438-4604-A7C3-CFEE4E720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46" y="1081059"/>
            <a:ext cx="8590026" cy="46958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019043-C28D-4DA2-A2DB-EFA0E1A42771}"/>
              </a:ext>
            </a:extLst>
          </p:cNvPr>
          <p:cNvSpPr txBox="1"/>
          <p:nvPr/>
        </p:nvSpPr>
        <p:spPr>
          <a:xfrm>
            <a:off x="1484850" y="2273417"/>
            <a:ext cx="2059225" cy="646331"/>
          </a:xfrm>
          <a:prstGeom prst="rect">
            <a:avLst/>
          </a:prstGeom>
          <a:noFill/>
        </p:spPr>
        <p:txBody>
          <a:bodyPr wrap="square" rtlCol="0">
            <a:spAutoFit/>
          </a:bodyPr>
          <a:lstStyle/>
          <a:p>
            <a:r>
              <a:rPr lang="en-US" dirty="0"/>
              <a:t>“Tell us a time when…”</a:t>
            </a:r>
          </a:p>
        </p:txBody>
      </p:sp>
      <p:sp>
        <p:nvSpPr>
          <p:cNvPr id="5" name="TextBox 4">
            <a:extLst>
              <a:ext uri="{FF2B5EF4-FFF2-40B4-BE49-F238E27FC236}">
                <a16:creationId xmlns:a16="http://schemas.microsoft.com/office/drawing/2014/main" id="{AB4421E8-8773-4831-B8F9-E72C4BF91ABF}"/>
              </a:ext>
            </a:extLst>
          </p:cNvPr>
          <p:cNvSpPr txBox="1"/>
          <p:nvPr/>
        </p:nvSpPr>
        <p:spPr>
          <a:xfrm>
            <a:off x="3929061" y="1595307"/>
            <a:ext cx="1834175" cy="1200329"/>
          </a:xfrm>
          <a:prstGeom prst="rect">
            <a:avLst/>
          </a:prstGeom>
          <a:noFill/>
        </p:spPr>
        <p:txBody>
          <a:bodyPr wrap="square" rtlCol="0">
            <a:spAutoFit/>
          </a:bodyPr>
          <a:lstStyle/>
          <a:p>
            <a:r>
              <a:rPr lang="en-US" dirty="0"/>
              <a:t>“What’s one strength you possess as it relates to…”</a:t>
            </a:r>
          </a:p>
        </p:txBody>
      </p:sp>
      <p:sp>
        <p:nvSpPr>
          <p:cNvPr id="6" name="TextBox 5">
            <a:extLst>
              <a:ext uri="{FF2B5EF4-FFF2-40B4-BE49-F238E27FC236}">
                <a16:creationId xmlns:a16="http://schemas.microsoft.com/office/drawing/2014/main" id="{B38FB9C2-761C-482E-8906-5330F5A28697}"/>
              </a:ext>
            </a:extLst>
          </p:cNvPr>
          <p:cNvSpPr txBox="1"/>
          <p:nvPr/>
        </p:nvSpPr>
        <p:spPr>
          <a:xfrm>
            <a:off x="6144629" y="1950251"/>
            <a:ext cx="1321574" cy="923330"/>
          </a:xfrm>
          <a:prstGeom prst="rect">
            <a:avLst/>
          </a:prstGeom>
          <a:noFill/>
        </p:spPr>
        <p:txBody>
          <a:bodyPr wrap="square" rtlCol="0">
            <a:spAutoFit/>
          </a:bodyPr>
          <a:lstStyle/>
          <a:p>
            <a:r>
              <a:rPr lang="en-US" dirty="0"/>
              <a:t>“Why do you want to work…” </a:t>
            </a:r>
          </a:p>
        </p:txBody>
      </p:sp>
    </p:spTree>
    <p:extLst>
      <p:ext uri="{BB962C8B-B14F-4D97-AF65-F5344CB8AC3E}">
        <p14:creationId xmlns:p14="http://schemas.microsoft.com/office/powerpoint/2010/main" val="172984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 Common Interview Questions and Answers">
            <a:extLst>
              <a:ext uri="{FF2B5EF4-FFF2-40B4-BE49-F238E27FC236}">
                <a16:creationId xmlns:a16="http://schemas.microsoft.com/office/drawing/2014/main" id="{35A9D8AD-2A28-4E8B-86CB-B1D62D3B7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204"/>
          <a:stretch/>
        </p:blipFill>
        <p:spPr bwMode="auto">
          <a:xfrm>
            <a:off x="1306921" y="769710"/>
            <a:ext cx="9636849" cy="580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6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Tell Me About Yourself </a:t>
            </a:r>
          </a:p>
        </p:txBody>
      </p:sp>
      <p:sp>
        <p:nvSpPr>
          <p:cNvPr id="2" name="TextBox 1">
            <a:extLst>
              <a:ext uri="{FF2B5EF4-FFF2-40B4-BE49-F238E27FC236}">
                <a16:creationId xmlns:a16="http://schemas.microsoft.com/office/drawing/2014/main" id="{33B401E9-B696-4574-A802-3ED4515FCD3B}"/>
              </a:ext>
            </a:extLst>
          </p:cNvPr>
          <p:cNvSpPr txBox="1"/>
          <p:nvPr/>
        </p:nvSpPr>
        <p:spPr>
          <a:xfrm>
            <a:off x="1238107" y="2523393"/>
            <a:ext cx="10491537" cy="4093428"/>
          </a:xfrm>
          <a:prstGeom prst="rect">
            <a:avLst/>
          </a:prstGeom>
          <a:noFill/>
        </p:spPr>
        <p:txBody>
          <a:bodyPr wrap="square" rtlCol="0">
            <a:spAutoFit/>
          </a:bodyPr>
          <a:lstStyle/>
          <a:p>
            <a:r>
              <a:rPr lang="en-US" sz="2000" dirty="0">
                <a:solidFill>
                  <a:schemeClr val="accent3"/>
                </a:solidFill>
              </a:rPr>
              <a:t>This seems like an informal question and easy to come up with answers off the cuff. However, this isn’t a time to tell your life story. </a:t>
            </a:r>
          </a:p>
          <a:p>
            <a:endParaRPr lang="en-US" sz="2000" dirty="0">
              <a:solidFill>
                <a:schemeClr val="accent3"/>
              </a:solidFill>
            </a:endParaRPr>
          </a:p>
          <a:p>
            <a:pPr marL="285750" indent="-285750">
              <a:buFont typeface="Arial" panose="020B0604020202020204" pitchFamily="34" charset="0"/>
              <a:buChar char="•"/>
            </a:pPr>
            <a:r>
              <a:rPr lang="en-US" sz="2000" dirty="0">
                <a:solidFill>
                  <a:schemeClr val="accent3"/>
                </a:solidFill>
              </a:rPr>
              <a:t>Know the requirements of the job opening and make sure you have examples of how you would fit </a:t>
            </a:r>
          </a:p>
          <a:p>
            <a:pPr marL="285750" indent="-285750">
              <a:buFont typeface="Arial" panose="020B0604020202020204" pitchFamily="34" charset="0"/>
              <a:buChar char="•"/>
            </a:pPr>
            <a:r>
              <a:rPr lang="en-US" sz="2000" dirty="0">
                <a:solidFill>
                  <a:schemeClr val="accent3"/>
                </a:solidFill>
              </a:rPr>
              <a:t>Tailor your answers to show the skills and abilities </a:t>
            </a:r>
          </a:p>
          <a:p>
            <a:pPr marL="285750" indent="-285750">
              <a:buFont typeface="Arial" panose="020B0604020202020204" pitchFamily="34" charset="0"/>
              <a:buChar char="•"/>
            </a:pPr>
            <a:r>
              <a:rPr lang="en-US" sz="2000" dirty="0">
                <a:solidFill>
                  <a:schemeClr val="accent3"/>
                </a:solidFill>
              </a:rPr>
              <a:t>Stick to about 3-5 important points </a:t>
            </a:r>
          </a:p>
          <a:p>
            <a:pPr marL="285750" indent="-285750">
              <a:buFont typeface="Arial" panose="020B0604020202020204" pitchFamily="34" charset="0"/>
              <a:buChar char="•"/>
            </a:pPr>
            <a:r>
              <a:rPr lang="en-US" sz="2000" dirty="0">
                <a:solidFill>
                  <a:schemeClr val="accent3"/>
                </a:solidFill>
              </a:rPr>
              <a:t>Be specific </a:t>
            </a:r>
          </a:p>
          <a:p>
            <a:pPr marL="285750" indent="-285750">
              <a:buFont typeface="Arial" panose="020B0604020202020204" pitchFamily="34" charset="0"/>
              <a:buChar char="•"/>
            </a:pPr>
            <a:endParaRPr lang="en-US" sz="2000" dirty="0">
              <a:solidFill>
                <a:schemeClr val="accent3"/>
              </a:solidFill>
            </a:endParaRPr>
          </a:p>
          <a:p>
            <a:r>
              <a:rPr lang="en-US" sz="2000" b="1" dirty="0">
                <a:solidFill>
                  <a:schemeClr val="accent3"/>
                </a:solidFill>
              </a:rPr>
              <a:t>Example</a:t>
            </a:r>
            <a:r>
              <a:rPr lang="en-US" sz="2000" dirty="0">
                <a:solidFill>
                  <a:schemeClr val="accent3"/>
                </a:solidFill>
              </a:rPr>
              <a:t>: “I’ve been working in Food Service for over 3 years. I started as a dish washer and I’ve worked up to cook. I am passionate about learning and I’ve completed a number of training courses including </a:t>
            </a:r>
            <a:r>
              <a:rPr lang="en-US" sz="2000" dirty="0" err="1">
                <a:solidFill>
                  <a:schemeClr val="accent3"/>
                </a:solidFill>
              </a:rPr>
              <a:t>ServSafe</a:t>
            </a:r>
            <a:r>
              <a:rPr lang="en-US" sz="2000" dirty="0">
                <a:solidFill>
                  <a:schemeClr val="accent3"/>
                </a:solidFill>
              </a:rPr>
              <a:t> Food Handler this year. I have developed a strong skill set in the kitchen and have great references to support my work ethic.”</a:t>
            </a:r>
          </a:p>
        </p:txBody>
      </p:sp>
      <p:pic>
        <p:nvPicPr>
          <p:cNvPr id="2050" name="Picture 2" descr="Two Business People Talking Sitting Stock Footage Video (100% Royalty-free)  1032373418 | Shutterstock">
            <a:extLst>
              <a:ext uri="{FF2B5EF4-FFF2-40B4-BE49-F238E27FC236}">
                <a16:creationId xmlns:a16="http://schemas.microsoft.com/office/drawing/2014/main" id="{051482B7-F641-4F73-8AFF-5C3C7C4D0C1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3333" l="9965" r="89918">
                        <a14:foregroundMark x1="64713" y1="48958" x2="64713" y2="48958"/>
                        <a14:foregroundMark x1="61430" y1="38542" x2="61430" y2="38542"/>
                        <a14:foregroundMark x1="56272" y1="54792" x2="56272" y2="54792"/>
                        <a14:foregroundMark x1="53458" y1="52917" x2="53458" y2="52917"/>
                        <a14:foregroundMark x1="55100" y1="56042" x2="55100" y2="56042"/>
                        <a14:foregroundMark x1="55100" y1="55000" x2="55100" y2="55000"/>
                        <a14:foregroundMark x1="64244" y1="54375" x2="64244" y2="54375"/>
                        <a14:foregroundMark x1="66706" y1="44375" x2="66706" y2="44375"/>
                        <a14:foregroundMark x1="64830" y1="56250" x2="64830" y2="56250"/>
                        <a14:foregroundMark x1="40211" y1="93333" x2="40211" y2="93333"/>
                        <a14:foregroundMark x1="60258" y1="47917" x2="60258" y2="47917"/>
                        <a14:foregroundMark x1="61782" y1="52083" x2="61782" y2="52083"/>
                      </a14:backgroundRemoval>
                    </a14:imgEffect>
                  </a14:imgLayer>
                </a14:imgProps>
              </a:ext>
              <a:ext uri="{28A0092B-C50C-407E-A947-70E740481C1C}">
                <a14:useLocalDpi xmlns:a14="http://schemas.microsoft.com/office/drawing/2010/main" val="0"/>
              </a:ext>
            </a:extLst>
          </a:blip>
          <a:srcRect l="22688" t="25410" r="24269"/>
          <a:stretch/>
        </p:blipFill>
        <p:spPr bwMode="auto">
          <a:xfrm>
            <a:off x="8262257" y="357136"/>
            <a:ext cx="2737574" cy="216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9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Why Should We Hire You? </a:t>
            </a:r>
          </a:p>
        </p:txBody>
      </p:sp>
      <p:sp>
        <p:nvSpPr>
          <p:cNvPr id="3" name="TextBox 2">
            <a:extLst>
              <a:ext uri="{FF2B5EF4-FFF2-40B4-BE49-F238E27FC236}">
                <a16:creationId xmlns:a16="http://schemas.microsoft.com/office/drawing/2014/main" id="{56A6E89F-A2B6-440A-A1DB-FB28B10B0C41}"/>
              </a:ext>
            </a:extLst>
          </p:cNvPr>
          <p:cNvSpPr txBox="1"/>
          <p:nvPr/>
        </p:nvSpPr>
        <p:spPr>
          <a:xfrm>
            <a:off x="1325193" y="2507701"/>
            <a:ext cx="10491537" cy="4093428"/>
          </a:xfrm>
          <a:prstGeom prst="rect">
            <a:avLst/>
          </a:prstGeom>
          <a:noFill/>
        </p:spPr>
        <p:txBody>
          <a:bodyPr wrap="square" rtlCol="0">
            <a:spAutoFit/>
          </a:bodyPr>
          <a:lstStyle/>
          <a:p>
            <a:r>
              <a:rPr lang="en-US" sz="2000" dirty="0">
                <a:solidFill>
                  <a:schemeClr val="accent3"/>
                </a:solidFill>
              </a:rPr>
              <a:t>Again, focus on your skills and abilities and how they relate back to the company. </a:t>
            </a:r>
          </a:p>
          <a:p>
            <a:endParaRPr lang="en-US" sz="2000" dirty="0">
              <a:solidFill>
                <a:schemeClr val="accent3"/>
              </a:solidFill>
            </a:endParaRPr>
          </a:p>
          <a:p>
            <a:pPr marL="285750" indent="-285750">
              <a:buFont typeface="Arial" panose="020B0604020202020204" pitchFamily="34" charset="0"/>
              <a:buChar char="•"/>
            </a:pPr>
            <a:r>
              <a:rPr lang="en-US" sz="2000" dirty="0">
                <a:solidFill>
                  <a:schemeClr val="accent3"/>
                </a:solidFill>
              </a:rPr>
              <a:t>Avoid general responses: I work hard. I really like pizza. Etc. </a:t>
            </a:r>
          </a:p>
          <a:p>
            <a:pPr marL="285750" indent="-285750">
              <a:buFont typeface="Arial" panose="020B0604020202020204" pitchFamily="34" charset="0"/>
              <a:buChar char="•"/>
            </a:pPr>
            <a:r>
              <a:rPr lang="en-US" sz="2000" dirty="0">
                <a:solidFill>
                  <a:schemeClr val="accent3"/>
                </a:solidFill>
              </a:rPr>
              <a:t>Look at the 12 core competencies (next slide) and work some of these into your response </a:t>
            </a:r>
          </a:p>
          <a:p>
            <a:pPr marL="285750" indent="-285750">
              <a:buFont typeface="Arial" panose="020B0604020202020204" pitchFamily="34" charset="0"/>
              <a:buChar char="•"/>
            </a:pPr>
            <a:r>
              <a:rPr lang="en-US" sz="2000" dirty="0">
                <a:solidFill>
                  <a:schemeClr val="accent3"/>
                </a:solidFill>
              </a:rPr>
              <a:t>Maintain professionalism during the interview and do not give too much information </a:t>
            </a:r>
          </a:p>
          <a:p>
            <a:pPr marL="285750" indent="-285750">
              <a:buFont typeface="Arial" panose="020B0604020202020204" pitchFamily="34" charset="0"/>
              <a:buChar char="•"/>
            </a:pPr>
            <a:endParaRPr lang="en-US" sz="2000" dirty="0">
              <a:solidFill>
                <a:schemeClr val="accent3"/>
              </a:solidFill>
            </a:endParaRPr>
          </a:p>
          <a:p>
            <a:r>
              <a:rPr lang="en-US" sz="2000" b="1" dirty="0">
                <a:solidFill>
                  <a:schemeClr val="accent3"/>
                </a:solidFill>
              </a:rPr>
              <a:t>Example</a:t>
            </a:r>
            <a:r>
              <a:rPr lang="en-US" sz="2000" dirty="0">
                <a:solidFill>
                  <a:schemeClr val="accent3"/>
                </a:solidFill>
              </a:rPr>
              <a:t>: “In my time working in food service, I was promoted from the bottom up. I was recognized for my work standards and consistently promoted. I’ve read the job description and meet all of the skills and qualifications required, having worked as a prep cook, I am able to quickly perform duties assigned, working as a cook, I learned the importance of working as a team and how to lead a team, and while dishwashing, I learned the importance of accomplishing small tasks to make a larger impact.” </a:t>
            </a:r>
          </a:p>
        </p:txBody>
      </p:sp>
    </p:spTree>
    <p:extLst>
      <p:ext uri="{BB962C8B-B14F-4D97-AF65-F5344CB8AC3E}">
        <p14:creationId xmlns:p14="http://schemas.microsoft.com/office/powerpoint/2010/main" val="3915681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09E0-8345-47A1-AE6E-63A71A4BDEF9}"/>
              </a:ext>
            </a:extLst>
          </p:cNvPr>
          <p:cNvSpPr>
            <a:spLocks noGrp="1"/>
          </p:cNvSpPr>
          <p:nvPr>
            <p:ph type="title" idx="4294967295"/>
          </p:nvPr>
        </p:nvSpPr>
        <p:spPr>
          <a:xfrm>
            <a:off x="822158" y="-39437"/>
            <a:ext cx="8589963" cy="916870"/>
          </a:xfrm>
        </p:spPr>
        <p:txBody>
          <a:bodyPr/>
          <a:lstStyle/>
          <a:p>
            <a:r>
              <a:rPr lang="en-US" b="1" dirty="0">
                <a:solidFill>
                  <a:srgbClr val="0000FF"/>
                </a:solidFill>
              </a:rPr>
              <a:t>12 Core Competencies </a:t>
            </a:r>
          </a:p>
        </p:txBody>
      </p:sp>
      <p:graphicFrame>
        <p:nvGraphicFramePr>
          <p:cNvPr id="4" name="Table 3">
            <a:extLst>
              <a:ext uri="{FF2B5EF4-FFF2-40B4-BE49-F238E27FC236}">
                <a16:creationId xmlns:a16="http://schemas.microsoft.com/office/drawing/2014/main" id="{56C5C5B5-A0B2-4E66-9E72-9D523EE433D6}"/>
              </a:ext>
            </a:extLst>
          </p:cNvPr>
          <p:cNvGraphicFramePr>
            <a:graphicFrameLocks noGrp="1"/>
          </p:cNvGraphicFramePr>
          <p:nvPr>
            <p:extLst>
              <p:ext uri="{D42A27DB-BD31-4B8C-83A1-F6EECF244321}">
                <p14:modId xmlns:p14="http://schemas.microsoft.com/office/powerpoint/2010/main" val="2320130009"/>
              </p:ext>
            </p:extLst>
          </p:nvPr>
        </p:nvGraphicFramePr>
        <p:xfrm>
          <a:off x="204537" y="877433"/>
          <a:ext cx="11323434" cy="5349864"/>
        </p:xfrm>
        <a:graphic>
          <a:graphicData uri="http://schemas.openxmlformats.org/drawingml/2006/table">
            <a:tbl>
              <a:tblPr firstRow="1" bandRow="1">
                <a:tableStyleId>{00A15C55-8517-42AA-B614-E9B94910E393}</a:tableStyleId>
              </a:tblPr>
              <a:tblGrid>
                <a:gridCol w="3227135">
                  <a:extLst>
                    <a:ext uri="{9D8B030D-6E8A-4147-A177-3AD203B41FA5}">
                      <a16:colId xmlns:a16="http://schemas.microsoft.com/office/drawing/2014/main" val="2392738619"/>
                    </a:ext>
                  </a:extLst>
                </a:gridCol>
                <a:gridCol w="8096299">
                  <a:extLst>
                    <a:ext uri="{9D8B030D-6E8A-4147-A177-3AD203B41FA5}">
                      <a16:colId xmlns:a16="http://schemas.microsoft.com/office/drawing/2014/main" val="3635878500"/>
                    </a:ext>
                  </a:extLst>
                </a:gridCol>
              </a:tblGrid>
              <a:tr h="392482">
                <a:tc>
                  <a:txBody>
                    <a:bodyPr/>
                    <a:lstStyle/>
                    <a:p>
                      <a:r>
                        <a:rPr lang="en-US" dirty="0"/>
                        <a:t>Competency </a:t>
                      </a:r>
                    </a:p>
                  </a:txBody>
                  <a:tcPr/>
                </a:tc>
                <a:tc>
                  <a:txBody>
                    <a:bodyPr/>
                    <a:lstStyle/>
                    <a:p>
                      <a:r>
                        <a:rPr lang="en-US" dirty="0"/>
                        <a:t>Key Actions </a:t>
                      </a:r>
                    </a:p>
                  </a:txBody>
                  <a:tcPr/>
                </a:tc>
                <a:extLst>
                  <a:ext uri="{0D108BD9-81ED-4DB2-BD59-A6C34878D82A}">
                    <a16:rowId xmlns:a16="http://schemas.microsoft.com/office/drawing/2014/main" val="3786470119"/>
                  </a:ext>
                </a:extLst>
              </a:tr>
              <a:tr h="392482">
                <a:tc>
                  <a:txBody>
                    <a:bodyPr/>
                    <a:lstStyle/>
                    <a:p>
                      <a:r>
                        <a:rPr lang="en-US" b="1" dirty="0">
                          <a:solidFill>
                            <a:schemeClr val="accent3"/>
                          </a:solidFill>
                        </a:rPr>
                        <a:t>Decision Making </a:t>
                      </a:r>
                    </a:p>
                  </a:txBody>
                  <a:tcPr/>
                </a:tc>
                <a:tc>
                  <a:txBody>
                    <a:bodyPr/>
                    <a:lstStyle/>
                    <a:p>
                      <a:r>
                        <a:rPr lang="en-US" dirty="0">
                          <a:solidFill>
                            <a:schemeClr val="accent3">
                              <a:lumMod val="75000"/>
                              <a:lumOff val="25000"/>
                            </a:schemeClr>
                          </a:solidFill>
                        </a:rPr>
                        <a:t>Commit to a decision. Willingness to listen to others opinions. </a:t>
                      </a:r>
                    </a:p>
                  </a:txBody>
                  <a:tcPr/>
                </a:tc>
                <a:extLst>
                  <a:ext uri="{0D108BD9-81ED-4DB2-BD59-A6C34878D82A}">
                    <a16:rowId xmlns:a16="http://schemas.microsoft.com/office/drawing/2014/main" val="3325289069"/>
                  </a:ext>
                </a:extLst>
              </a:tr>
              <a:tr h="392482">
                <a:tc>
                  <a:txBody>
                    <a:bodyPr/>
                    <a:lstStyle/>
                    <a:p>
                      <a:r>
                        <a:rPr lang="en-US" b="1" dirty="0">
                          <a:solidFill>
                            <a:schemeClr val="accent3"/>
                          </a:solidFill>
                        </a:rPr>
                        <a:t>Teamwork </a:t>
                      </a:r>
                    </a:p>
                  </a:txBody>
                  <a:tcPr/>
                </a:tc>
                <a:tc>
                  <a:txBody>
                    <a:bodyPr/>
                    <a:lstStyle/>
                    <a:p>
                      <a:r>
                        <a:rPr lang="en-US" dirty="0">
                          <a:solidFill>
                            <a:schemeClr val="accent3">
                              <a:lumMod val="75000"/>
                              <a:lumOff val="25000"/>
                            </a:schemeClr>
                          </a:solidFill>
                        </a:rPr>
                        <a:t>Interacts with people effectively. Cooperates and supports group goals first. </a:t>
                      </a:r>
                    </a:p>
                  </a:txBody>
                  <a:tcPr/>
                </a:tc>
                <a:extLst>
                  <a:ext uri="{0D108BD9-81ED-4DB2-BD59-A6C34878D82A}">
                    <a16:rowId xmlns:a16="http://schemas.microsoft.com/office/drawing/2014/main" val="3198372380"/>
                  </a:ext>
                </a:extLst>
              </a:tr>
              <a:tr h="392482">
                <a:tc>
                  <a:txBody>
                    <a:bodyPr/>
                    <a:lstStyle/>
                    <a:p>
                      <a:r>
                        <a:rPr lang="en-US" b="1" dirty="0">
                          <a:solidFill>
                            <a:schemeClr val="accent3"/>
                          </a:solidFill>
                        </a:rPr>
                        <a:t>Work Standards </a:t>
                      </a:r>
                    </a:p>
                  </a:txBody>
                  <a:tcPr/>
                </a:tc>
                <a:tc>
                  <a:txBody>
                    <a:bodyPr/>
                    <a:lstStyle/>
                    <a:p>
                      <a:r>
                        <a:rPr lang="en-US" dirty="0">
                          <a:solidFill>
                            <a:schemeClr val="accent3">
                              <a:lumMod val="75000"/>
                              <a:lumOff val="25000"/>
                            </a:schemeClr>
                          </a:solidFill>
                        </a:rPr>
                        <a:t>Sets performance standards. Pays attention to detail. Shows concern for job. </a:t>
                      </a:r>
                    </a:p>
                  </a:txBody>
                  <a:tcPr/>
                </a:tc>
                <a:extLst>
                  <a:ext uri="{0D108BD9-81ED-4DB2-BD59-A6C34878D82A}">
                    <a16:rowId xmlns:a16="http://schemas.microsoft.com/office/drawing/2014/main" val="1919524469"/>
                  </a:ext>
                </a:extLst>
              </a:tr>
              <a:tr h="392482">
                <a:tc>
                  <a:txBody>
                    <a:bodyPr/>
                    <a:lstStyle/>
                    <a:p>
                      <a:r>
                        <a:rPr lang="en-US" b="1" dirty="0">
                          <a:solidFill>
                            <a:schemeClr val="accent3"/>
                          </a:solidFill>
                        </a:rPr>
                        <a:t>Motivation </a:t>
                      </a:r>
                    </a:p>
                  </a:txBody>
                  <a:tcPr/>
                </a:tc>
                <a:tc>
                  <a:txBody>
                    <a:bodyPr/>
                    <a:lstStyle/>
                    <a:p>
                      <a:r>
                        <a:rPr lang="en-US" dirty="0">
                          <a:solidFill>
                            <a:schemeClr val="accent3">
                              <a:lumMod val="75000"/>
                              <a:lumOff val="25000"/>
                            </a:schemeClr>
                          </a:solidFill>
                        </a:rPr>
                        <a:t>Displays energy and enthusiasm for job. Maintains level of self-direction</a:t>
                      </a:r>
                    </a:p>
                  </a:txBody>
                  <a:tcPr/>
                </a:tc>
                <a:extLst>
                  <a:ext uri="{0D108BD9-81ED-4DB2-BD59-A6C34878D82A}">
                    <a16:rowId xmlns:a16="http://schemas.microsoft.com/office/drawing/2014/main" val="3061625504"/>
                  </a:ext>
                </a:extLst>
              </a:tr>
              <a:tr h="392482">
                <a:tc>
                  <a:txBody>
                    <a:bodyPr/>
                    <a:lstStyle/>
                    <a:p>
                      <a:r>
                        <a:rPr lang="en-US" b="1" dirty="0">
                          <a:solidFill>
                            <a:schemeClr val="accent3"/>
                          </a:solidFill>
                        </a:rPr>
                        <a:t>Reliability </a:t>
                      </a:r>
                    </a:p>
                  </a:txBody>
                  <a:tcPr/>
                </a:tc>
                <a:tc>
                  <a:txBody>
                    <a:bodyPr/>
                    <a:lstStyle/>
                    <a:p>
                      <a:r>
                        <a:rPr lang="en-US" dirty="0">
                          <a:solidFill>
                            <a:schemeClr val="accent3">
                              <a:lumMod val="75000"/>
                              <a:lumOff val="25000"/>
                            </a:schemeClr>
                          </a:solidFill>
                        </a:rPr>
                        <a:t>Personal responsibility for job performance. Completes work in timely manner. </a:t>
                      </a:r>
                    </a:p>
                  </a:txBody>
                  <a:tcPr/>
                </a:tc>
                <a:extLst>
                  <a:ext uri="{0D108BD9-81ED-4DB2-BD59-A6C34878D82A}">
                    <a16:rowId xmlns:a16="http://schemas.microsoft.com/office/drawing/2014/main" val="888453414"/>
                  </a:ext>
                </a:extLst>
              </a:tr>
              <a:tr h="392482">
                <a:tc>
                  <a:txBody>
                    <a:bodyPr/>
                    <a:lstStyle/>
                    <a:p>
                      <a:r>
                        <a:rPr lang="en-US" b="1" dirty="0">
                          <a:solidFill>
                            <a:schemeClr val="accent3"/>
                          </a:solidFill>
                        </a:rPr>
                        <a:t>Problem Solving </a:t>
                      </a:r>
                    </a:p>
                  </a:txBody>
                  <a:tcPr/>
                </a:tc>
                <a:tc>
                  <a:txBody>
                    <a:bodyPr/>
                    <a:lstStyle/>
                    <a:p>
                      <a:r>
                        <a:rPr lang="en-US" dirty="0">
                          <a:solidFill>
                            <a:schemeClr val="accent3">
                              <a:lumMod val="75000"/>
                              <a:lumOff val="25000"/>
                            </a:schemeClr>
                          </a:solidFill>
                        </a:rPr>
                        <a:t>Comes up with an appropriate solution. Gathers and organizes all information </a:t>
                      </a:r>
                    </a:p>
                  </a:txBody>
                  <a:tcPr/>
                </a:tc>
                <a:extLst>
                  <a:ext uri="{0D108BD9-81ED-4DB2-BD59-A6C34878D82A}">
                    <a16:rowId xmlns:a16="http://schemas.microsoft.com/office/drawing/2014/main" val="2507230404"/>
                  </a:ext>
                </a:extLst>
              </a:tr>
              <a:tr h="392482">
                <a:tc>
                  <a:txBody>
                    <a:bodyPr/>
                    <a:lstStyle/>
                    <a:p>
                      <a:r>
                        <a:rPr lang="en-US" b="1" dirty="0">
                          <a:solidFill>
                            <a:schemeClr val="accent3"/>
                          </a:solidFill>
                        </a:rPr>
                        <a:t>Adaptability </a:t>
                      </a:r>
                    </a:p>
                  </a:txBody>
                  <a:tcPr/>
                </a:tc>
                <a:tc>
                  <a:txBody>
                    <a:bodyPr/>
                    <a:lstStyle/>
                    <a:p>
                      <a:r>
                        <a:rPr lang="en-US" dirty="0">
                          <a:solidFill>
                            <a:schemeClr val="accent3">
                              <a:lumMod val="75000"/>
                              <a:lumOff val="25000"/>
                            </a:schemeClr>
                          </a:solidFill>
                        </a:rPr>
                        <a:t>Can effectively deal with change and diverse people. </a:t>
                      </a:r>
                    </a:p>
                  </a:txBody>
                  <a:tcPr/>
                </a:tc>
                <a:extLst>
                  <a:ext uri="{0D108BD9-81ED-4DB2-BD59-A6C34878D82A}">
                    <a16:rowId xmlns:a16="http://schemas.microsoft.com/office/drawing/2014/main" val="1615292275"/>
                  </a:ext>
                </a:extLst>
              </a:tr>
              <a:tr h="392482">
                <a:tc>
                  <a:txBody>
                    <a:bodyPr/>
                    <a:lstStyle/>
                    <a:p>
                      <a:r>
                        <a:rPr lang="en-US" b="1" dirty="0">
                          <a:solidFill>
                            <a:schemeClr val="accent3"/>
                          </a:solidFill>
                        </a:rPr>
                        <a:t>Planning and Organizing </a:t>
                      </a:r>
                    </a:p>
                  </a:txBody>
                  <a:tcPr/>
                </a:tc>
                <a:tc>
                  <a:txBody>
                    <a:bodyPr/>
                    <a:lstStyle/>
                    <a:p>
                      <a:r>
                        <a:rPr lang="en-US" dirty="0">
                          <a:solidFill>
                            <a:schemeClr val="accent3">
                              <a:lumMod val="75000"/>
                              <a:lumOff val="25000"/>
                            </a:schemeClr>
                          </a:solidFill>
                        </a:rPr>
                        <a:t>Plans tasks and works to achieve objectives. Sets priorities. </a:t>
                      </a:r>
                    </a:p>
                  </a:txBody>
                  <a:tcPr/>
                </a:tc>
                <a:extLst>
                  <a:ext uri="{0D108BD9-81ED-4DB2-BD59-A6C34878D82A}">
                    <a16:rowId xmlns:a16="http://schemas.microsoft.com/office/drawing/2014/main" val="1098968422"/>
                  </a:ext>
                </a:extLst>
              </a:tr>
              <a:tr h="392482">
                <a:tc>
                  <a:txBody>
                    <a:bodyPr/>
                    <a:lstStyle/>
                    <a:p>
                      <a:r>
                        <a:rPr lang="en-US" b="1" dirty="0">
                          <a:solidFill>
                            <a:schemeClr val="accent3"/>
                          </a:solidFill>
                        </a:rPr>
                        <a:t>Communication </a:t>
                      </a:r>
                    </a:p>
                  </a:txBody>
                  <a:tcPr/>
                </a:tc>
                <a:tc>
                  <a:txBody>
                    <a:bodyPr/>
                    <a:lstStyle/>
                    <a:p>
                      <a:r>
                        <a:rPr lang="en-US" dirty="0">
                          <a:solidFill>
                            <a:schemeClr val="accent3">
                              <a:lumMod val="75000"/>
                              <a:lumOff val="25000"/>
                            </a:schemeClr>
                          </a:solidFill>
                        </a:rPr>
                        <a:t>Express ideas effectively. Listens actively. </a:t>
                      </a:r>
                    </a:p>
                  </a:txBody>
                  <a:tcPr/>
                </a:tc>
                <a:extLst>
                  <a:ext uri="{0D108BD9-81ED-4DB2-BD59-A6C34878D82A}">
                    <a16:rowId xmlns:a16="http://schemas.microsoft.com/office/drawing/2014/main" val="4265773616"/>
                  </a:ext>
                </a:extLst>
              </a:tr>
              <a:tr h="392482">
                <a:tc>
                  <a:txBody>
                    <a:bodyPr/>
                    <a:lstStyle/>
                    <a:p>
                      <a:r>
                        <a:rPr lang="en-US" b="1" dirty="0">
                          <a:solidFill>
                            <a:schemeClr val="accent3"/>
                          </a:solidFill>
                        </a:rPr>
                        <a:t>Integrity </a:t>
                      </a:r>
                    </a:p>
                  </a:txBody>
                  <a:tcPr/>
                </a:tc>
                <a:tc>
                  <a:txBody>
                    <a:bodyPr/>
                    <a:lstStyle/>
                    <a:p>
                      <a:r>
                        <a:rPr lang="en-US" dirty="0">
                          <a:solidFill>
                            <a:schemeClr val="accent3">
                              <a:lumMod val="75000"/>
                              <a:lumOff val="25000"/>
                            </a:schemeClr>
                          </a:solidFill>
                        </a:rPr>
                        <a:t>Shares accurate information. Maintains confidentiality. Adheres to policies and procedures. </a:t>
                      </a:r>
                    </a:p>
                  </a:txBody>
                  <a:tcPr/>
                </a:tc>
                <a:extLst>
                  <a:ext uri="{0D108BD9-81ED-4DB2-BD59-A6C34878D82A}">
                    <a16:rowId xmlns:a16="http://schemas.microsoft.com/office/drawing/2014/main" val="3832382766"/>
                  </a:ext>
                </a:extLst>
              </a:tr>
              <a:tr h="392482">
                <a:tc>
                  <a:txBody>
                    <a:bodyPr/>
                    <a:lstStyle/>
                    <a:p>
                      <a:r>
                        <a:rPr lang="en-US" b="1" dirty="0">
                          <a:solidFill>
                            <a:schemeClr val="accent3"/>
                          </a:solidFill>
                        </a:rPr>
                        <a:t>Initiative </a:t>
                      </a:r>
                    </a:p>
                  </a:txBody>
                  <a:tcPr/>
                </a:tc>
                <a:tc>
                  <a:txBody>
                    <a:bodyPr/>
                    <a:lstStyle/>
                    <a:p>
                      <a:r>
                        <a:rPr lang="en-US" dirty="0">
                          <a:solidFill>
                            <a:schemeClr val="accent3">
                              <a:lumMod val="75000"/>
                              <a:lumOff val="25000"/>
                            </a:schemeClr>
                          </a:solidFill>
                        </a:rPr>
                        <a:t>Takes action to work on goals. Does more than required. </a:t>
                      </a:r>
                    </a:p>
                  </a:txBody>
                  <a:tcPr/>
                </a:tc>
                <a:extLst>
                  <a:ext uri="{0D108BD9-81ED-4DB2-BD59-A6C34878D82A}">
                    <a16:rowId xmlns:a16="http://schemas.microsoft.com/office/drawing/2014/main" val="2944682454"/>
                  </a:ext>
                </a:extLst>
              </a:tr>
              <a:tr h="392482">
                <a:tc>
                  <a:txBody>
                    <a:bodyPr/>
                    <a:lstStyle/>
                    <a:p>
                      <a:r>
                        <a:rPr lang="en-US" b="1" dirty="0">
                          <a:solidFill>
                            <a:schemeClr val="accent3"/>
                          </a:solidFill>
                        </a:rPr>
                        <a:t>Stress Tolerance </a:t>
                      </a:r>
                    </a:p>
                  </a:txBody>
                  <a:tcPr/>
                </a:tc>
                <a:tc>
                  <a:txBody>
                    <a:bodyPr/>
                    <a:lstStyle/>
                    <a:p>
                      <a:r>
                        <a:rPr lang="en-US" dirty="0">
                          <a:solidFill>
                            <a:schemeClr val="accent3">
                              <a:lumMod val="75000"/>
                              <a:lumOff val="25000"/>
                            </a:schemeClr>
                          </a:solidFill>
                        </a:rPr>
                        <a:t>Displays the ability to withstand pressure. Deals with difficult situations. </a:t>
                      </a:r>
                    </a:p>
                  </a:txBody>
                  <a:tcPr/>
                </a:tc>
                <a:extLst>
                  <a:ext uri="{0D108BD9-81ED-4DB2-BD59-A6C34878D82A}">
                    <a16:rowId xmlns:a16="http://schemas.microsoft.com/office/drawing/2014/main" val="3110292758"/>
                  </a:ext>
                </a:extLst>
              </a:tr>
            </a:tbl>
          </a:graphicData>
        </a:graphic>
      </p:graphicFrame>
      <p:sp>
        <p:nvSpPr>
          <p:cNvPr id="5" name="Rectangle 4">
            <a:extLst>
              <a:ext uri="{FF2B5EF4-FFF2-40B4-BE49-F238E27FC236}">
                <a16:creationId xmlns:a16="http://schemas.microsoft.com/office/drawing/2014/main" id="{0D4B5B87-A628-43A0-9846-A4BB2CC32BF9}"/>
              </a:ext>
            </a:extLst>
          </p:cNvPr>
          <p:cNvSpPr/>
          <p:nvPr/>
        </p:nvSpPr>
        <p:spPr>
          <a:xfrm>
            <a:off x="6096000" y="-874578"/>
            <a:ext cx="5694948" cy="1560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10E8-632D-49AC-97E3-997AF029DE72}"/>
              </a:ext>
            </a:extLst>
          </p:cNvPr>
          <p:cNvSpPr/>
          <p:nvPr/>
        </p:nvSpPr>
        <p:spPr>
          <a:xfrm>
            <a:off x="10776857" y="5214257"/>
            <a:ext cx="1415143" cy="1699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BEC740-4A4F-4FA2-8BB1-9EF10C26ACBA}"/>
              </a:ext>
            </a:extLst>
          </p:cNvPr>
          <p:cNvSpPr/>
          <p:nvPr/>
        </p:nvSpPr>
        <p:spPr>
          <a:xfrm>
            <a:off x="-385010" y="-375470"/>
            <a:ext cx="1207170" cy="1157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F78C-1914-43D0-A1FF-9A4140CC8E55}"/>
              </a:ext>
            </a:extLst>
          </p:cNvPr>
          <p:cNvSpPr>
            <a:spLocks noGrp="1"/>
          </p:cNvSpPr>
          <p:nvPr>
            <p:ph type="title"/>
          </p:nvPr>
        </p:nvSpPr>
        <p:spPr/>
        <p:txBody>
          <a:bodyPr/>
          <a:lstStyle/>
          <a:p>
            <a:r>
              <a:rPr lang="en-US" dirty="0"/>
              <a:t>What Are Your Strengths and Weaknesses </a:t>
            </a:r>
          </a:p>
        </p:txBody>
      </p:sp>
      <p:sp>
        <p:nvSpPr>
          <p:cNvPr id="3" name="TextBox 2">
            <a:extLst>
              <a:ext uri="{FF2B5EF4-FFF2-40B4-BE49-F238E27FC236}">
                <a16:creationId xmlns:a16="http://schemas.microsoft.com/office/drawing/2014/main" id="{513D8DCE-24BE-4604-815A-2189F43F51E7}"/>
              </a:ext>
            </a:extLst>
          </p:cNvPr>
          <p:cNvSpPr txBox="1"/>
          <p:nvPr/>
        </p:nvSpPr>
        <p:spPr>
          <a:xfrm>
            <a:off x="1174508" y="2447275"/>
            <a:ext cx="9428176" cy="4801314"/>
          </a:xfrm>
          <a:prstGeom prst="rect">
            <a:avLst/>
          </a:prstGeom>
          <a:noFill/>
        </p:spPr>
        <p:txBody>
          <a:bodyPr wrap="square" rtlCol="0">
            <a:spAutoFit/>
          </a:bodyPr>
          <a:lstStyle/>
          <a:p>
            <a:r>
              <a:rPr lang="en-US" dirty="0">
                <a:solidFill>
                  <a:schemeClr val="accent3"/>
                </a:solidFill>
              </a:rPr>
              <a:t>Sit down before your interview and come up with a few ideas of strengths and weaknesses prior to the interview so you are not caught off guard. Use these tips to prepare: </a:t>
            </a:r>
          </a:p>
          <a:p>
            <a:endParaRPr lang="en-US" dirty="0">
              <a:solidFill>
                <a:schemeClr val="accent3"/>
              </a:solidFill>
            </a:endParaRPr>
          </a:p>
          <a:p>
            <a:pPr marL="285750" indent="-285750">
              <a:buFont typeface="Arial" panose="020B0604020202020204" pitchFamily="34" charset="0"/>
              <a:buChar char="•"/>
            </a:pPr>
            <a:r>
              <a:rPr lang="en-US" dirty="0">
                <a:solidFill>
                  <a:schemeClr val="accent3"/>
                </a:solidFill>
              </a:rPr>
              <a:t>Keep it job-related. The interviewer might not be interested on your swimming strengths or cooking weakness. </a:t>
            </a:r>
          </a:p>
          <a:p>
            <a:pPr marL="285750" indent="-285750">
              <a:buFont typeface="Arial" panose="020B0604020202020204" pitchFamily="34" charset="0"/>
              <a:buChar char="•"/>
            </a:pPr>
            <a:r>
              <a:rPr lang="en-US" dirty="0">
                <a:solidFill>
                  <a:schemeClr val="accent3"/>
                </a:solidFill>
              </a:rPr>
              <a:t>Show how your strengths benefit the company</a:t>
            </a:r>
          </a:p>
          <a:p>
            <a:pPr marL="285750" indent="-285750">
              <a:buFont typeface="Arial" panose="020B0604020202020204" pitchFamily="34" charset="0"/>
              <a:buChar char="•"/>
            </a:pPr>
            <a:r>
              <a:rPr lang="en-US" dirty="0">
                <a:solidFill>
                  <a:schemeClr val="accent3"/>
                </a:solidFill>
              </a:rPr>
              <a:t>Avoid falling into a trap of presenting a strength as a weakness—such as being a workaholic. It is too much of a cliché. Focus on how you are genuinely improving a weakness. </a:t>
            </a:r>
          </a:p>
          <a:p>
            <a:endParaRPr lang="en-US" dirty="0">
              <a:solidFill>
                <a:schemeClr val="accent3"/>
              </a:solidFill>
            </a:endParaRPr>
          </a:p>
          <a:p>
            <a:r>
              <a:rPr lang="en-US" b="1" dirty="0">
                <a:solidFill>
                  <a:schemeClr val="accent3"/>
                </a:solidFill>
              </a:rPr>
              <a:t>Examples: Reluctance to delegate</a:t>
            </a:r>
            <a:r>
              <a:rPr lang="en-US" dirty="0">
                <a:solidFill>
                  <a:schemeClr val="accent3"/>
                </a:solidFill>
              </a:rPr>
              <a:t>: admit that others can help do the work and     mistakes can be corrected.   </a:t>
            </a:r>
          </a:p>
          <a:p>
            <a:r>
              <a:rPr lang="en-US" b="1" dirty="0">
                <a:solidFill>
                  <a:schemeClr val="accent3"/>
                </a:solidFill>
              </a:rPr>
              <a:t>Impatience</a:t>
            </a:r>
            <a:r>
              <a:rPr lang="en-US" dirty="0">
                <a:solidFill>
                  <a:schemeClr val="accent3"/>
                </a:solidFill>
              </a:rPr>
              <a:t>: Recognize that people have different work standards and levels of productivity.   </a:t>
            </a:r>
          </a:p>
          <a:p>
            <a:r>
              <a:rPr lang="en-US" b="1" dirty="0">
                <a:solidFill>
                  <a:schemeClr val="accent3"/>
                </a:solidFill>
              </a:rPr>
              <a:t>Strong-Willed</a:t>
            </a:r>
            <a:r>
              <a:rPr lang="en-US" dirty="0">
                <a:solidFill>
                  <a:schemeClr val="accent3"/>
                </a:solidFill>
              </a:rPr>
              <a:t>: Increase self-awareness and actively listen to feedback and direction. Consider others. </a:t>
            </a:r>
          </a:p>
          <a:p>
            <a:r>
              <a:rPr lang="en-US" dirty="0">
                <a:solidFill>
                  <a:schemeClr val="accent3"/>
                </a:solidFill>
              </a:rPr>
              <a:t> </a:t>
            </a:r>
          </a:p>
        </p:txBody>
      </p:sp>
      <p:pic>
        <p:nvPicPr>
          <p:cNvPr id="3074" name="Picture 2" descr="Free Interview Answers - What are your strengths and weaknesses?">
            <a:extLst>
              <a:ext uri="{FF2B5EF4-FFF2-40B4-BE49-F238E27FC236}">
                <a16:creationId xmlns:a16="http://schemas.microsoft.com/office/drawing/2014/main" id="{678CEAE3-39CC-4E89-8DA6-9BCA66EE8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6" b="18806"/>
          <a:stretch/>
        </p:blipFill>
        <p:spPr bwMode="auto">
          <a:xfrm>
            <a:off x="9916887" y="4708760"/>
            <a:ext cx="2275114" cy="214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86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0034B7-EAC9-429D-9600-C58561D805DA}"/>
              </a:ext>
              <a:ext uri="{C183D7F6-B498-43B3-948B-1728B52AA6E4}">
                <adec:decorative xmlns:adec="http://schemas.microsoft.com/office/drawing/2017/decorative"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B8A93A84-6089-431C-96E2-45FCA3C179C7}"/>
              </a:ext>
            </a:extLst>
          </p:cNvPr>
          <p:cNvSpPr>
            <a:spLocks noGrp="1"/>
          </p:cNvSpPr>
          <p:nvPr>
            <p:ph type="title"/>
          </p:nvPr>
        </p:nvSpPr>
        <p:spPr/>
        <p:txBody>
          <a:bodyPr/>
          <a:lstStyle/>
          <a:p>
            <a:r>
              <a:rPr lang="en-US" dirty="0"/>
              <a:t>Meet </a:t>
            </a:r>
            <a:br>
              <a:rPr lang="en-US" dirty="0"/>
            </a:br>
            <a:r>
              <a:rPr lang="en-US" dirty="0"/>
              <a:t>(Enter name here)</a:t>
            </a:r>
          </a:p>
        </p:txBody>
      </p:sp>
      <p:sp>
        <p:nvSpPr>
          <p:cNvPr id="5" name="Rectangle 4">
            <a:extLst>
              <a:ext uri="{FF2B5EF4-FFF2-40B4-BE49-F238E27FC236}">
                <a16:creationId xmlns:a16="http://schemas.microsoft.com/office/drawing/2014/main" id="{95898461-1DBF-4823-B0CE-25F935F9EE5C}"/>
              </a:ext>
              <a:ext uri="{C183D7F6-B498-43B3-948B-1728B52AA6E4}">
                <adec:decorative xmlns:adec="http://schemas.microsoft.com/office/drawing/2017/decorative" val="1"/>
              </a:ext>
            </a:extLst>
          </p:cNvPr>
          <p:cNvSpPr/>
          <p:nvPr/>
        </p:nvSpPr>
        <p:spPr>
          <a:xfrm>
            <a:off x="1178476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pic>
        <p:nvPicPr>
          <p:cNvPr id="1026" name="Picture 2" descr="10 Phone Interview Tips To Qualify For The Second Round - Mimik Blog">
            <a:extLst>
              <a:ext uri="{FF2B5EF4-FFF2-40B4-BE49-F238E27FC236}">
                <a16:creationId xmlns:a16="http://schemas.microsoft.com/office/drawing/2014/main" id="{5A8AF43B-C64C-4C84-9786-B347F3161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 y="2794000"/>
            <a:ext cx="12192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2E63B07-F6D0-4767-A917-70F0DDA6F24B}"/>
              </a:ext>
            </a:extLst>
          </p:cNvPr>
          <p:cNvSpPr/>
          <p:nvPr/>
        </p:nvSpPr>
        <p:spPr>
          <a:xfrm>
            <a:off x="3498540" y="1033981"/>
            <a:ext cx="8509038" cy="1384995"/>
          </a:xfrm>
          <a:prstGeom prst="rect">
            <a:avLst/>
          </a:prstGeom>
        </p:spPr>
        <p:txBody>
          <a:bodyPr wrap="square">
            <a:spAutoFit/>
          </a:bodyPr>
          <a:lstStyle/>
          <a:p>
            <a:pPr algn="ctr"/>
            <a:r>
              <a:rPr lang="en-US" sz="2800" dirty="0">
                <a:solidFill>
                  <a:schemeClr val="accent3"/>
                </a:solidFill>
                <a:latin typeface="proxima-nova"/>
              </a:rPr>
              <a:t>While people around the world are working from home and social distancing, job interviews are likely going to happen over the telephone. </a:t>
            </a:r>
            <a:endParaRPr lang="en-US" sz="2800" dirty="0">
              <a:solidFill>
                <a:schemeClr val="accent3"/>
              </a:solidFill>
            </a:endParaRPr>
          </a:p>
        </p:txBody>
      </p:sp>
    </p:spTree>
    <p:extLst>
      <p:ext uri="{BB962C8B-B14F-4D97-AF65-F5344CB8AC3E}">
        <p14:creationId xmlns:p14="http://schemas.microsoft.com/office/powerpoint/2010/main" val="132697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E38E-B965-4F57-A80C-D3B3747ABB7B}"/>
              </a:ext>
            </a:extLst>
          </p:cNvPr>
          <p:cNvSpPr>
            <a:spLocks noGrp="1"/>
          </p:cNvSpPr>
          <p:nvPr>
            <p:ph type="title"/>
          </p:nvPr>
        </p:nvSpPr>
        <p:spPr>
          <a:xfrm>
            <a:off x="1045029" y="868680"/>
            <a:ext cx="9329029" cy="1434906"/>
          </a:xfrm>
        </p:spPr>
        <p:txBody>
          <a:bodyPr/>
          <a:lstStyle/>
          <a:p>
            <a:r>
              <a:rPr lang="en-US" dirty="0"/>
              <a:t>Why Do You Want to Work for This Company?</a:t>
            </a:r>
          </a:p>
        </p:txBody>
      </p:sp>
      <p:sp>
        <p:nvSpPr>
          <p:cNvPr id="3" name="TextBox 2">
            <a:extLst>
              <a:ext uri="{FF2B5EF4-FFF2-40B4-BE49-F238E27FC236}">
                <a16:creationId xmlns:a16="http://schemas.microsoft.com/office/drawing/2014/main" id="{7AB8E81D-453C-451C-9396-F65FCA338567}"/>
              </a:ext>
            </a:extLst>
          </p:cNvPr>
          <p:cNvSpPr txBox="1"/>
          <p:nvPr/>
        </p:nvSpPr>
        <p:spPr>
          <a:xfrm>
            <a:off x="1359570" y="2577904"/>
            <a:ext cx="8807688" cy="4127695"/>
          </a:xfrm>
          <a:prstGeom prst="rect">
            <a:avLst/>
          </a:prstGeom>
          <a:noFill/>
        </p:spPr>
        <p:txBody>
          <a:bodyPr wrap="square" rtlCol="0">
            <a:spAutoFit/>
          </a:bodyPr>
          <a:lstStyle/>
          <a:p>
            <a:r>
              <a:rPr lang="en-US" sz="2000" dirty="0">
                <a:solidFill>
                  <a:schemeClr val="accent3"/>
                </a:solidFill>
              </a:rPr>
              <a:t>Know about the company before your interview. What do they make, sell, what is your job? </a:t>
            </a:r>
          </a:p>
          <a:p>
            <a:endParaRPr lang="en-US" sz="2000" dirty="0">
              <a:solidFill>
                <a:schemeClr val="accent3"/>
              </a:solidFill>
            </a:endParaRPr>
          </a:p>
          <a:p>
            <a:pPr marL="285750" indent="-285750">
              <a:buFont typeface="Arial" panose="020B0604020202020204" pitchFamily="34" charset="0"/>
              <a:buChar char="•"/>
            </a:pPr>
            <a:r>
              <a:rPr lang="en-US" sz="2000" dirty="0">
                <a:solidFill>
                  <a:schemeClr val="accent3"/>
                </a:solidFill>
              </a:rPr>
              <a:t>Yes, everyone knows you want a job to make money and pay bills. But why this company? Don’t just say that they are the one’s that called you back first. </a:t>
            </a:r>
          </a:p>
          <a:p>
            <a:endParaRPr lang="en-US" sz="2000" dirty="0">
              <a:solidFill>
                <a:schemeClr val="accent3"/>
              </a:solidFill>
            </a:endParaRPr>
          </a:p>
          <a:p>
            <a:pPr marL="285750" indent="-285750">
              <a:buFont typeface="Arial" panose="020B0604020202020204" pitchFamily="34" charset="0"/>
              <a:buChar char="•"/>
            </a:pPr>
            <a:r>
              <a:rPr lang="en-US" sz="2000" dirty="0">
                <a:solidFill>
                  <a:schemeClr val="accent3"/>
                </a:solidFill>
              </a:rPr>
              <a:t>Knowing about the company shows that you’ve done your homework. If it’s a restaurant you eat at, tell the interviewer your favorite meal or something you find interesting. </a:t>
            </a:r>
          </a:p>
          <a:p>
            <a:pPr marL="285750" indent="-285750">
              <a:buFont typeface="Arial" panose="020B0604020202020204" pitchFamily="34" charset="0"/>
              <a:buChar char="•"/>
            </a:pPr>
            <a:r>
              <a:rPr lang="en-US" sz="2000" dirty="0">
                <a:solidFill>
                  <a:schemeClr val="accent3"/>
                </a:solidFill>
              </a:rPr>
              <a:t>Use specifics</a:t>
            </a:r>
          </a:p>
          <a:p>
            <a:pPr marL="285750" indent="-285750">
              <a:buFont typeface="Arial" panose="020B0604020202020204" pitchFamily="34" charset="0"/>
              <a:buChar char="•"/>
            </a:pPr>
            <a:r>
              <a:rPr lang="en-US" sz="2000" dirty="0">
                <a:solidFill>
                  <a:schemeClr val="accent3"/>
                </a:solidFill>
              </a:rPr>
              <a:t>Mention how the job could increase or improve your skills, which you would like to use to help further the company. </a:t>
            </a:r>
          </a:p>
        </p:txBody>
      </p:sp>
      <p:pic>
        <p:nvPicPr>
          <p:cNvPr id="4098" name="Picture 2" descr="Stimulus check: Eligibility, fine print, income limit and how the first  payment could shape the next rescue package - CNET">
            <a:extLst>
              <a:ext uri="{FF2B5EF4-FFF2-40B4-BE49-F238E27FC236}">
                <a16:creationId xmlns:a16="http://schemas.microsoft.com/office/drawing/2014/main" id="{3FBEB7FE-7787-45C2-A93D-4491F487F0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113" b="16391"/>
          <a:stretch/>
        </p:blipFill>
        <p:spPr bwMode="auto">
          <a:xfrm>
            <a:off x="10173819" y="2577904"/>
            <a:ext cx="2018181" cy="12953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earch Methodlogy">
            <a:extLst>
              <a:ext uri="{FF2B5EF4-FFF2-40B4-BE49-F238E27FC236}">
                <a16:creationId xmlns:a16="http://schemas.microsoft.com/office/drawing/2014/main" id="{BA17CC3A-C8E2-4577-A638-3962A24F2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1" y="4724401"/>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8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imeline">
            <a:extLst>
              <a:ext uri="{FF2B5EF4-FFF2-40B4-BE49-F238E27FC236}">
                <a16:creationId xmlns:a16="http://schemas.microsoft.com/office/drawing/2014/main" id="{0FE6207B-B366-42D2-9D8F-90C5C4682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descr="decorative element">
            <a:extLst>
              <a:ext uri="{FF2B5EF4-FFF2-40B4-BE49-F238E27FC236}">
                <a16:creationId xmlns:a16="http://schemas.microsoft.com/office/drawing/2014/main" id="{11498C06-C619-4AB2-9507-4B313195BD8D}"/>
              </a:ext>
              <a:ext uri="{C183D7F6-B498-43B3-948B-1728B52AA6E4}">
                <adec:decorative xmlns:adec="http://schemas.microsoft.com/office/drawing/2017/decorative" val="1"/>
              </a:ext>
            </a:extLst>
          </p:cNvPr>
          <p:cNvSpPr/>
          <p:nvPr/>
        </p:nvSpPr>
        <p:spPr>
          <a:xfrm>
            <a:off x="359230" y="1487478"/>
            <a:ext cx="11571514"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44E0B72-0688-4663-B975-E180286FCEF8}"/>
              </a:ext>
            </a:extLst>
          </p:cNvPr>
          <p:cNvSpPr/>
          <p:nvPr/>
        </p:nvSpPr>
        <p:spPr>
          <a:xfrm>
            <a:off x="359229" y="1948268"/>
            <a:ext cx="11473542" cy="4585871"/>
          </a:xfrm>
          <a:prstGeom prst="rect">
            <a:avLst/>
          </a:prstGeom>
        </p:spPr>
        <p:txBody>
          <a:bodyPr wrap="square">
            <a:spAutoFit/>
          </a:bodyPr>
          <a:lstStyle/>
          <a:p>
            <a:r>
              <a:rPr lang="en-US" sz="2000" dirty="0">
                <a:solidFill>
                  <a:schemeClr val="accent3"/>
                </a:solidFill>
              </a:rPr>
              <a:t>Keep it career-related. Avoid specific job titles and exact time frames. Do not mention personal goals, moving to a better job, relocating to a different state, etc. </a:t>
            </a:r>
            <a:br>
              <a:rPr lang="en-US" sz="2000" dirty="0">
                <a:solidFill>
                  <a:schemeClr val="accent3"/>
                </a:solidFill>
              </a:rPr>
            </a:br>
            <a:endParaRPr lang="en-US" sz="2000" dirty="0">
              <a:solidFill>
                <a:schemeClr val="accent3"/>
              </a:solidFill>
            </a:endParaRPr>
          </a:p>
          <a:p>
            <a:r>
              <a:rPr lang="en-US" sz="2000" dirty="0">
                <a:solidFill>
                  <a:schemeClr val="accent3"/>
                </a:solidFill>
              </a:rPr>
              <a:t>Answer in more general terms emphasizing your long term commitment to this position and your desire to learn and grow. </a:t>
            </a:r>
          </a:p>
          <a:p>
            <a:endParaRPr lang="en-US" sz="2000" dirty="0">
              <a:solidFill>
                <a:schemeClr val="accent3"/>
              </a:solidFill>
            </a:endParaRPr>
          </a:p>
          <a:p>
            <a:endParaRPr lang="en-US" sz="2000" b="0" i="0" dirty="0">
              <a:solidFill>
                <a:schemeClr val="accent3"/>
              </a:solidFill>
              <a:effectLst/>
            </a:endParaRPr>
          </a:p>
          <a:p>
            <a:r>
              <a:rPr lang="en-US" sz="2000" dirty="0">
                <a:solidFill>
                  <a:schemeClr val="accent3"/>
                </a:solidFill>
              </a:rPr>
              <a:t>Make realistic expectations. If you are interviewing for a dishwasher, do not say you hope to be store manager, or the ever “funny” joke: I will have your job. </a:t>
            </a:r>
          </a:p>
          <a:p>
            <a:endParaRPr lang="en-US" sz="2000" dirty="0">
              <a:solidFill>
                <a:schemeClr val="accent3"/>
              </a:solidFill>
            </a:endParaRPr>
          </a:p>
          <a:p>
            <a:r>
              <a:rPr lang="en-US" sz="2000" b="0" i="0" dirty="0">
                <a:solidFill>
                  <a:schemeClr val="accent3"/>
                </a:solidFill>
                <a:effectLst/>
              </a:rPr>
              <a:t>Combine personal growth to commitment to the job</a:t>
            </a:r>
          </a:p>
          <a:p>
            <a:endParaRPr lang="en-US" b="0" i="0" dirty="0">
              <a:solidFill>
                <a:schemeClr val="accent3"/>
              </a:solidFill>
              <a:effectLst/>
            </a:endParaRPr>
          </a:p>
          <a:p>
            <a:r>
              <a:rPr lang="en-US" i="1" dirty="0">
                <a:solidFill>
                  <a:schemeClr val="accent3"/>
                </a:solidFill>
              </a:rPr>
              <a:t>"I want to have developed new skills and abilities and to have made the most of my opportunities. This position will give me the opportunity to learn more about </a:t>
            </a:r>
            <a:r>
              <a:rPr lang="en-US" i="1" u="sng" dirty="0">
                <a:solidFill>
                  <a:schemeClr val="accent3"/>
                </a:solidFill>
              </a:rPr>
              <a:t>managing a work team</a:t>
            </a:r>
            <a:r>
              <a:rPr lang="en-US" i="1" dirty="0">
                <a:solidFill>
                  <a:schemeClr val="accent3"/>
                </a:solidFill>
              </a:rPr>
              <a:t>, this is a goal of mine. I would like to be recognized as an individual who has really added value to the team and the company"</a:t>
            </a:r>
            <a:endParaRPr lang="en-US" b="0" i="0" dirty="0">
              <a:solidFill>
                <a:schemeClr val="accent3"/>
              </a:solidFill>
              <a:effectLst/>
            </a:endParaRPr>
          </a:p>
        </p:txBody>
      </p:sp>
      <p:sp>
        <p:nvSpPr>
          <p:cNvPr id="4" name="Rectangle 3">
            <a:extLst>
              <a:ext uri="{FF2B5EF4-FFF2-40B4-BE49-F238E27FC236}">
                <a16:creationId xmlns:a16="http://schemas.microsoft.com/office/drawing/2014/main" id="{33B047B2-8A53-447F-A3A4-D5279CBE33CC}"/>
              </a:ext>
            </a:extLst>
          </p:cNvPr>
          <p:cNvSpPr/>
          <p:nvPr/>
        </p:nvSpPr>
        <p:spPr>
          <a:xfrm>
            <a:off x="359229" y="140115"/>
            <a:ext cx="8914846" cy="1447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FDA92-0BDC-4910-B10F-4C793EADC325}"/>
              </a:ext>
            </a:extLst>
          </p:cNvPr>
          <p:cNvSpPr>
            <a:spLocks noGrp="1"/>
          </p:cNvSpPr>
          <p:nvPr>
            <p:ph type="title"/>
          </p:nvPr>
        </p:nvSpPr>
        <p:spPr>
          <a:xfrm>
            <a:off x="521610" y="156760"/>
            <a:ext cx="8590084" cy="1434906"/>
          </a:xfrm>
        </p:spPr>
        <p:txBody>
          <a:bodyPr/>
          <a:lstStyle/>
          <a:p>
            <a:r>
              <a:rPr lang="en-US" dirty="0">
                <a:solidFill>
                  <a:schemeClr val="bg1"/>
                </a:solidFill>
              </a:rPr>
              <a:t>Where Do You See Yourself in 5 Years </a:t>
            </a:r>
          </a:p>
        </p:txBody>
      </p:sp>
    </p:spTree>
    <p:extLst>
      <p:ext uri="{BB962C8B-B14F-4D97-AF65-F5344CB8AC3E}">
        <p14:creationId xmlns:p14="http://schemas.microsoft.com/office/powerpoint/2010/main" val="290650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rawing">
            <a:extLst>
              <a:ext uri="{FF2B5EF4-FFF2-40B4-BE49-F238E27FC236}">
                <a16:creationId xmlns:a16="http://schemas.microsoft.com/office/drawing/2014/main" id="{7547BCE0-C8B2-437B-B9CE-55425ED9D0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E48CA27-0046-4900-9619-D4E7432ED516}"/>
              </a:ext>
              <a:ext uri="{C183D7F6-B498-43B3-948B-1728B52AA6E4}">
                <adec:decorative xmlns:adec="http://schemas.microsoft.com/office/drawing/2017/decorative" val="1"/>
              </a:ext>
            </a:extLst>
          </p:cNvPr>
          <p:cNvSpPr/>
          <p:nvPr/>
        </p:nvSpPr>
        <p:spPr>
          <a:xfrm>
            <a:off x="0" y="745000"/>
            <a:ext cx="3430043"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55E1DD-C687-4417-B564-2A87A52A6533}"/>
              </a:ext>
            </a:extLst>
          </p:cNvPr>
          <p:cNvSpPr>
            <a:spLocks noGrp="1"/>
          </p:cNvSpPr>
          <p:nvPr>
            <p:ph type="title"/>
          </p:nvPr>
        </p:nvSpPr>
        <p:spPr/>
        <p:txBody>
          <a:bodyPr/>
          <a:lstStyle/>
          <a:p>
            <a:r>
              <a:rPr lang="en-US" dirty="0"/>
              <a:t>Follow-Up with a </a:t>
            </a:r>
            <a:br>
              <a:rPr lang="en-US" dirty="0"/>
            </a:br>
            <a:r>
              <a:rPr lang="en-US" dirty="0"/>
              <a:t>Thank You</a:t>
            </a:r>
          </a:p>
        </p:txBody>
      </p:sp>
      <p:sp>
        <p:nvSpPr>
          <p:cNvPr id="8" name="Rectangle 7">
            <a:extLst>
              <a:ext uri="{FF2B5EF4-FFF2-40B4-BE49-F238E27FC236}">
                <a16:creationId xmlns:a16="http://schemas.microsoft.com/office/drawing/2014/main" id="{60676357-176C-4DE1-876E-8D973595CA81}"/>
              </a:ext>
              <a:ext uri="{C183D7F6-B498-43B3-948B-1728B52AA6E4}">
                <adec:decorative xmlns:adec="http://schemas.microsoft.com/office/drawing/2017/decorative" val="1"/>
              </a:ext>
            </a:extLst>
          </p:cNvPr>
          <p:cNvSpPr/>
          <p:nvPr/>
        </p:nvSpPr>
        <p:spPr>
          <a:xfrm>
            <a:off x="3531755" y="745000"/>
            <a:ext cx="8162014"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Content Placeholder 5">
            <a:extLst>
              <a:ext uri="{FF2B5EF4-FFF2-40B4-BE49-F238E27FC236}">
                <a16:creationId xmlns:a16="http://schemas.microsoft.com/office/drawing/2014/main" id="{993DA7F2-5DC8-49E2-91FE-020490003E77}"/>
              </a:ext>
            </a:extLst>
          </p:cNvPr>
          <p:cNvSpPr>
            <a:spLocks noGrp="1"/>
          </p:cNvSpPr>
          <p:nvPr>
            <p:ph idx="15"/>
          </p:nvPr>
        </p:nvSpPr>
        <p:spPr>
          <a:xfrm>
            <a:off x="3786710" y="2703832"/>
            <a:ext cx="7761543" cy="3255008"/>
          </a:xfrm>
        </p:spPr>
        <p:txBody>
          <a:bodyPr>
            <a:normAutofit/>
          </a:bodyPr>
          <a:lstStyle/>
          <a:p>
            <a:r>
              <a:rPr lang="en-US" sz="2400" dirty="0">
                <a:ea typeface="Tahoma" panose="020B0604030504040204" pitchFamily="34" charset="0"/>
                <a:cs typeface="Tahoma" panose="020B0604030504040204" pitchFamily="34" charset="0"/>
              </a:rPr>
              <a:t>Take a few minutes to send an email or thank you note for the interview opportunity. </a:t>
            </a:r>
          </a:p>
          <a:p>
            <a:r>
              <a:rPr lang="en-US" sz="2400" dirty="0">
                <a:ea typeface="Tahoma" panose="020B0604030504040204" pitchFamily="34" charset="0"/>
                <a:cs typeface="Tahoma" panose="020B0604030504040204" pitchFamily="34" charset="0"/>
              </a:rPr>
              <a:t>You’ll stand out from other applicants and it might help move on to the next phase of the hiring process. </a:t>
            </a:r>
          </a:p>
          <a:p>
            <a:endParaRPr lang="en-US" sz="2400" dirty="0">
              <a:ea typeface="Tahoma" panose="020B0604030504040204" pitchFamily="34" charset="0"/>
              <a:cs typeface="Tahoma" panose="020B0604030504040204" pitchFamily="34" charset="0"/>
            </a:endParaRPr>
          </a:p>
          <a:p>
            <a:r>
              <a:rPr lang="en-US" sz="2400" dirty="0">
                <a:ea typeface="Tahoma" panose="020B0604030504040204" pitchFamily="34" charset="0"/>
                <a:cs typeface="Tahoma" panose="020B0604030504040204" pitchFamily="34" charset="0"/>
              </a:rPr>
              <a:t>Thank the interviewer for their time and confirm your interest in the opportunity. Reiterate a few key qualifications, but keep the message short. </a:t>
            </a:r>
          </a:p>
        </p:txBody>
      </p:sp>
      <p:sp>
        <p:nvSpPr>
          <p:cNvPr id="9" name="Rectangle 8">
            <a:extLst>
              <a:ext uri="{FF2B5EF4-FFF2-40B4-BE49-F238E27FC236}">
                <a16:creationId xmlns:a16="http://schemas.microsoft.com/office/drawing/2014/main" id="{1C7DA1A2-9BDF-4155-8D43-85CEACD190F0}"/>
              </a:ext>
              <a:ext uri="{C183D7F6-B498-43B3-948B-1728B52AA6E4}">
                <adec:decorative xmlns:adec="http://schemas.microsoft.com/office/drawing/2017/decorative" val="1"/>
              </a:ext>
            </a:extLst>
          </p:cNvPr>
          <p:cNvSpPr/>
          <p:nvPr/>
        </p:nvSpPr>
        <p:spPr>
          <a:xfrm>
            <a:off x="11777896" y="745000"/>
            <a:ext cx="432000"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pic>
        <p:nvPicPr>
          <p:cNvPr id="8194" name="Picture 2" descr="Dear Students, Thank You for Teaching Me This Year">
            <a:extLst>
              <a:ext uri="{FF2B5EF4-FFF2-40B4-BE49-F238E27FC236}">
                <a16:creationId xmlns:a16="http://schemas.microsoft.com/office/drawing/2014/main" id="{2B5DD5F8-BD2D-4C19-AD7E-513EDF1B00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67" b="92000" l="3250" r="96250">
                        <a14:foregroundMark x1="5250" y1="22000" x2="5250" y2="22000"/>
                        <a14:foregroundMark x1="3250" y1="14667" x2="3250" y2="14667"/>
                        <a14:foregroundMark x1="91375" y1="60889" x2="91375" y2="60889"/>
                        <a14:foregroundMark x1="92750" y1="24889" x2="92750" y2="24889"/>
                        <a14:foregroundMark x1="96250" y1="77556" x2="96250" y2="77556"/>
                        <a14:foregroundMark x1="25750" y1="92000" x2="25750" y2="92000"/>
                        <a14:foregroundMark x1="65000" y1="6667" x2="65000" y2="6667"/>
                      </a14:backgroundRemoval>
                    </a14:imgEffect>
                  </a14:imgLayer>
                </a14:imgProps>
              </a:ext>
              <a:ext uri="{28A0092B-C50C-407E-A947-70E740481C1C}">
                <a14:useLocalDpi xmlns:a14="http://schemas.microsoft.com/office/drawing/2010/main" val="0"/>
              </a:ext>
            </a:extLst>
          </a:blip>
          <a:srcRect/>
          <a:stretch>
            <a:fillRect/>
          </a:stretch>
        </p:blipFill>
        <p:spPr bwMode="auto">
          <a:xfrm>
            <a:off x="4745580" y="-150736"/>
            <a:ext cx="5989320" cy="285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8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5 Tips to Ace Your Next Phone Interview">
            <a:extLst>
              <a:ext uri="{FF2B5EF4-FFF2-40B4-BE49-F238E27FC236}">
                <a16:creationId xmlns:a16="http://schemas.microsoft.com/office/drawing/2014/main" id="{782E663E-E578-4CBA-9631-011344E5B6A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313149"/>
            <a:ext cx="8722614" cy="57918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FFA9DEA-6DA7-47B8-9126-900AA2C7FF18}"/>
              </a:ext>
              <a:ext uri="{C183D7F6-B498-43B3-948B-1728B52AA6E4}">
                <adec:decorative xmlns:adec="http://schemas.microsoft.com/office/drawing/2017/decorative" val="1"/>
              </a:ext>
            </a:extLst>
          </p:cNvPr>
          <p:cNvSpPr/>
          <p:nvPr/>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Rectangle 14" descr="decorative element">
            <a:extLst>
              <a:ext uri="{FF2B5EF4-FFF2-40B4-BE49-F238E27FC236}">
                <a16:creationId xmlns:a16="http://schemas.microsoft.com/office/drawing/2014/main" id="{3167DE73-867A-4482-9B26-9ACB84A18015}"/>
              </a:ext>
              <a:ext uri="{C183D7F6-B498-43B3-948B-1728B52AA6E4}">
                <adec:decorative xmlns:adec="http://schemas.microsoft.com/office/drawing/2017/decorative" val="1"/>
              </a:ext>
            </a:extLst>
          </p:cNvPr>
          <p:cNvSpPr/>
          <p:nvPr/>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24F7F27-FFB4-4E44-9022-7FDE5C41EC44}"/>
              </a:ext>
            </a:extLst>
          </p:cNvPr>
          <p:cNvSpPr>
            <a:spLocks noGrp="1"/>
          </p:cNvSpPr>
          <p:nvPr>
            <p:ph type="title"/>
          </p:nvPr>
        </p:nvSpPr>
        <p:spPr>
          <a:xfrm>
            <a:off x="8831165" y="940909"/>
            <a:ext cx="3251977" cy="5002691"/>
          </a:xfrm>
        </p:spPr>
        <p:txBody>
          <a:bodyPr>
            <a:normAutofit/>
          </a:bodyPr>
          <a:lstStyle/>
          <a:p>
            <a:r>
              <a:rPr lang="en-US" sz="4000" dirty="0"/>
              <a:t>Want help preparing for an interview? </a:t>
            </a:r>
            <a:br>
              <a:rPr lang="en-US" sz="4000" dirty="0"/>
            </a:br>
            <a:br>
              <a:rPr lang="en-US" sz="4000" dirty="0"/>
            </a:br>
            <a:r>
              <a:rPr lang="en-US" sz="4000" dirty="0"/>
              <a:t>Call us: </a:t>
            </a:r>
            <a:br>
              <a:rPr lang="en-US" sz="4000" dirty="0"/>
            </a:br>
            <a:r>
              <a:rPr lang="en-US" sz="4000" dirty="0"/>
              <a:t>(803) 343-2577</a:t>
            </a:r>
          </a:p>
        </p:txBody>
      </p:sp>
    </p:spTree>
    <p:extLst>
      <p:ext uri="{BB962C8B-B14F-4D97-AF65-F5344CB8AC3E}">
        <p14:creationId xmlns:p14="http://schemas.microsoft.com/office/powerpoint/2010/main" val="4126002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B877-C148-43E3-B45F-535A44608E4D}"/>
              </a:ext>
            </a:extLst>
          </p:cNvPr>
          <p:cNvSpPr>
            <a:spLocks noGrp="1"/>
          </p:cNvSpPr>
          <p:nvPr>
            <p:ph type="title"/>
          </p:nvPr>
        </p:nvSpPr>
        <p:spPr/>
        <p:txBody>
          <a:bodyPr/>
          <a:lstStyle/>
          <a:p>
            <a:r>
              <a:rPr lang="en-US" dirty="0"/>
              <a:t>Questions? </a:t>
            </a:r>
          </a:p>
        </p:txBody>
      </p:sp>
      <p:pic>
        <p:nvPicPr>
          <p:cNvPr id="5122" name="Picture 2" descr="10 Post-Interview Follow-Up Questions to Help You Get the Job | Successful  Meetings">
            <a:extLst>
              <a:ext uri="{FF2B5EF4-FFF2-40B4-BE49-F238E27FC236}">
                <a16:creationId xmlns:a16="http://schemas.microsoft.com/office/drawing/2014/main" id="{AF972417-E23C-4F07-9151-988C06AE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515" y="1154793"/>
            <a:ext cx="8414566" cy="454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88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best laptop 2020: 15 best laptops money can buy in 2020 | TechRadar">
            <a:extLst>
              <a:ext uri="{FF2B5EF4-FFF2-40B4-BE49-F238E27FC236}">
                <a16:creationId xmlns:a16="http://schemas.microsoft.com/office/drawing/2014/main" id="{C61BBE76-66B8-420C-BFB0-40F4C9D08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27" y="577049"/>
            <a:ext cx="9170720" cy="5714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EDBE12-DA3F-40EE-9D92-4CA8B6C92FDF}"/>
              </a:ext>
            </a:extLst>
          </p:cNvPr>
          <p:cNvSpPr>
            <a:spLocks noGrp="1"/>
          </p:cNvSpPr>
          <p:nvPr>
            <p:ph type="title"/>
          </p:nvPr>
        </p:nvSpPr>
        <p:spPr/>
        <p:txBody>
          <a:bodyPr/>
          <a:lstStyle/>
          <a:p>
            <a:r>
              <a:rPr lang="en-US" b="1" dirty="0"/>
              <a:t>The Hiring Process Will Be Virtual</a:t>
            </a:r>
          </a:p>
        </p:txBody>
      </p:sp>
      <p:sp>
        <p:nvSpPr>
          <p:cNvPr id="6" name="Rectangle 5">
            <a:extLst>
              <a:ext uri="{FF2B5EF4-FFF2-40B4-BE49-F238E27FC236}">
                <a16:creationId xmlns:a16="http://schemas.microsoft.com/office/drawing/2014/main" id="{77A4274F-8C72-4176-BBB7-E93AE8A92798}"/>
              </a:ext>
              <a:ext uri="{C183D7F6-B498-43B3-948B-1728B52AA6E4}">
                <adec:decorative xmlns:adec="http://schemas.microsoft.com/office/drawing/2017/decorative" val="1"/>
              </a:ext>
            </a:extLst>
          </p:cNvPr>
          <p:cNvSpPr/>
          <p:nvPr/>
        </p:nvSpPr>
        <p:spPr>
          <a:xfrm>
            <a:off x="3021280" y="577049"/>
            <a:ext cx="9170720" cy="5789922"/>
          </a:xfrm>
          <a:prstGeom prst="rect">
            <a:avLst/>
          </a:prstGeom>
          <a:solidFill>
            <a:schemeClr val="tx1">
              <a:lumMod val="95000"/>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7A40E4-40F1-4F03-B5B7-E03E9459908B}"/>
              </a:ext>
            </a:extLst>
          </p:cNvPr>
          <p:cNvSpPr>
            <a:spLocks noGrp="1"/>
          </p:cNvSpPr>
          <p:nvPr>
            <p:ph idx="1"/>
          </p:nvPr>
        </p:nvSpPr>
        <p:spPr>
          <a:xfrm>
            <a:off x="3559946" y="692458"/>
            <a:ext cx="7624522" cy="5292290"/>
          </a:xfrm>
        </p:spPr>
        <p:txBody>
          <a:bodyPr>
            <a:normAutofit/>
          </a:bodyPr>
          <a:lstStyle/>
          <a:p>
            <a:r>
              <a:rPr lang="en-US" sz="2400" dirty="0">
                <a:solidFill>
                  <a:schemeClr val="accent3"/>
                </a:solidFill>
              </a:rPr>
              <a:t>These days, you can expect most interview processes to be remote from start to finish—no surprise. </a:t>
            </a:r>
          </a:p>
          <a:p>
            <a:r>
              <a:rPr lang="en-US" sz="2400" dirty="0">
                <a:solidFill>
                  <a:schemeClr val="accent3"/>
                </a:solidFill>
              </a:rPr>
              <a:t>When you get hired, your onboarding experience will probably be virtual, too.</a:t>
            </a:r>
          </a:p>
          <a:p>
            <a:endParaRPr lang="en-US" sz="2400" dirty="0">
              <a:solidFill>
                <a:schemeClr val="accent3"/>
              </a:solidFill>
            </a:endParaRPr>
          </a:p>
          <a:p>
            <a:endParaRPr lang="en-US" sz="2400" dirty="0">
              <a:solidFill>
                <a:schemeClr val="accent3"/>
              </a:solidFill>
            </a:endParaRPr>
          </a:p>
          <a:p>
            <a:pPr marL="0" indent="0">
              <a:buNone/>
            </a:pPr>
            <a:endParaRPr lang="en-US" sz="2400" dirty="0">
              <a:solidFill>
                <a:schemeClr val="accent3"/>
              </a:solidFill>
            </a:endParaRPr>
          </a:p>
          <a:p>
            <a:r>
              <a:rPr lang="en-US" sz="2400" dirty="0">
                <a:solidFill>
                  <a:schemeClr val="accent3"/>
                </a:solidFill>
              </a:rPr>
              <a:t>Benefit? More flexibility, time to prepare, and time saving. </a:t>
            </a:r>
          </a:p>
        </p:txBody>
      </p:sp>
      <p:pic>
        <p:nvPicPr>
          <p:cNvPr id="1026" name="Picture 2" descr="Numbers Clock - Mustard Wall Clock">
            <a:extLst>
              <a:ext uri="{FF2B5EF4-FFF2-40B4-BE49-F238E27FC236}">
                <a16:creationId xmlns:a16="http://schemas.microsoft.com/office/drawing/2014/main" id="{18F6BCB6-7E84-472D-91A5-D7390AC88F1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0571" y1="49571" x2="50571" y2="49571"/>
                      </a14:backgroundRemoval>
                    </a14:imgEffect>
                  </a14:imgLayer>
                </a14:imgProps>
              </a:ext>
              <a:ext uri="{28A0092B-C50C-407E-A947-70E740481C1C}">
                <a14:useLocalDpi xmlns:a14="http://schemas.microsoft.com/office/drawing/2010/main" val="0"/>
              </a:ext>
            </a:extLst>
          </a:blip>
          <a:srcRect/>
          <a:stretch>
            <a:fillRect/>
          </a:stretch>
        </p:blipFill>
        <p:spPr bwMode="auto">
          <a:xfrm>
            <a:off x="10256607" y="4936431"/>
            <a:ext cx="1953146" cy="195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1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reparation Images, Stock Photos &amp; Vectors | Shutterstock">
            <a:extLst>
              <a:ext uri="{FF2B5EF4-FFF2-40B4-BE49-F238E27FC236}">
                <a16:creationId xmlns:a16="http://schemas.microsoft.com/office/drawing/2014/main" id="{FB821E11-4AB5-42CB-9436-2B7798C9D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634"/>
          <a:stretch/>
        </p:blipFill>
        <p:spPr bwMode="auto">
          <a:xfrm>
            <a:off x="5422" y="103535"/>
            <a:ext cx="12181156" cy="6663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C4755A4-C6F3-4F77-8594-E673AE6621C7}"/>
              </a:ext>
              <a:ext uri="{C183D7F6-B498-43B3-948B-1728B52AA6E4}">
                <adec:decorative xmlns:adec="http://schemas.microsoft.com/office/drawing/2017/decorative" val="1"/>
              </a:ext>
            </a:extLst>
          </p:cNvPr>
          <p:cNvSpPr/>
          <p:nvPr/>
        </p:nvSpPr>
        <p:spPr>
          <a:xfrm>
            <a:off x="-2236" y="-62841"/>
            <a:ext cx="12181156" cy="6920841"/>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01CDF87-5947-46B9-A981-52B94561B152}"/>
              </a:ext>
              <a:ext uri="{C183D7F6-B498-43B3-948B-1728B52AA6E4}">
                <adec:decorative xmlns:adec="http://schemas.microsoft.com/office/drawing/2017/decorative" val="1"/>
              </a:ext>
            </a:extLst>
          </p:cNvPr>
          <p:cNvSpPr/>
          <p:nvPr/>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adec="http://schemas.microsoft.com/office/drawing/2017/decorative" val="1"/>
              </a:ext>
            </a:extLst>
          </p:cNvPr>
          <p:cNvSpPr/>
          <p:nvPr/>
        </p:nvSpPr>
        <p:spPr>
          <a:xfrm>
            <a:off x="-2236" y="2522305"/>
            <a:ext cx="376134" cy="3567951"/>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adec="http://schemas.microsoft.com/office/drawing/2017/decorative" val="1"/>
              </a:ext>
            </a:extLst>
          </p:cNvPr>
          <p:cNvSpPr/>
          <p:nvPr/>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p:txBody>
          <a:bodyPr/>
          <a:lstStyle/>
          <a:p>
            <a:r>
              <a:rPr lang="en-US" dirty="0"/>
              <a:t>Preparing for your Interview </a:t>
            </a:r>
          </a:p>
        </p:txBody>
      </p:sp>
      <p:pic>
        <p:nvPicPr>
          <p:cNvPr id="1026" name="Picture 2" descr="Be prepared and preparation is the key plan | Premium Photo">
            <a:extLst>
              <a:ext uri="{FF2B5EF4-FFF2-40B4-BE49-F238E27FC236}">
                <a16:creationId xmlns:a16="http://schemas.microsoft.com/office/drawing/2014/main" id="{42E1455E-7F9F-4AAD-BC8C-E6A9038C97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76" t="32692" r="11122" b="22001"/>
          <a:stretch/>
        </p:blipFill>
        <p:spPr bwMode="auto">
          <a:xfrm>
            <a:off x="3505200" y="2251764"/>
            <a:ext cx="5291111" cy="261913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Yellow pencil transparent background PNG clipart | PNGGuru">
            <a:extLst>
              <a:ext uri="{FF2B5EF4-FFF2-40B4-BE49-F238E27FC236}">
                <a16:creationId xmlns:a16="http://schemas.microsoft.com/office/drawing/2014/main" id="{07FE71F5-3575-4FED-8FA6-AA2C5F9688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51" b="98693" l="1600" r="98600">
                        <a14:foregroundMark x1="91200" y1="8987" x2="91200" y2="8987"/>
                        <a14:foregroundMark x1="97000" y1="3268" x2="97000" y2="3268"/>
                        <a14:foregroundMark x1="90600" y1="10294" x2="90600" y2="10294"/>
                        <a14:foregroundMark x1="95800" y1="6046" x2="95800" y2="6046"/>
                        <a14:foregroundMark x1="90000" y1="12092" x2="90000" y2="12092"/>
                        <a14:foregroundMark x1="88400" y1="12418" x2="88400" y2="12418"/>
                        <a14:foregroundMark x1="89000" y1="7190" x2="89000" y2="7190"/>
                        <a14:foregroundMark x1="95200" y1="2614" x2="95200" y2="2614"/>
                        <a14:foregroundMark x1="92600" y1="3758" x2="92600" y2="3758"/>
                        <a14:foregroundMark x1="98600" y1="3922" x2="98600" y2="3922"/>
                        <a14:foregroundMark x1="94800" y1="5556" x2="94800" y2="5556"/>
                        <a14:foregroundMark x1="94400" y1="8497" x2="94400" y2="8497"/>
                        <a14:foregroundMark x1="92600" y1="6863" x2="92600" y2="6863"/>
                        <a14:foregroundMark x1="90400" y1="13072" x2="90400" y2="13072"/>
                        <a14:foregroundMark x1="8400" y1="92157" x2="8400" y2="92157"/>
                        <a14:foregroundMark x1="3000" y1="97059" x2="3000" y2="97059"/>
                        <a14:foregroundMark x1="1600" y1="98693" x2="1600" y2="98693"/>
                        <a14:foregroundMark x1="2400" y1="97549" x2="2400" y2="97549"/>
                        <a14:foregroundMark x1="2400" y1="97549" x2="2400" y2="97549"/>
                        <a14:foregroundMark x1="2400" y1="97549" x2="2400" y2="97549"/>
                        <a14:foregroundMark x1="2400" y1="97549" x2="2400" y2="97549"/>
                        <a14:foregroundMark x1="2400" y1="97549" x2="2400" y2="97549"/>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7031416" y="2481599"/>
            <a:ext cx="2543113" cy="311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6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5370-371A-42C5-A86B-87C11395E9D2}"/>
              </a:ext>
            </a:extLst>
          </p:cNvPr>
          <p:cNvSpPr>
            <a:spLocks noGrp="1"/>
          </p:cNvSpPr>
          <p:nvPr>
            <p:ph type="title"/>
          </p:nvPr>
        </p:nvSpPr>
        <p:spPr/>
        <p:txBody>
          <a:bodyPr/>
          <a:lstStyle/>
          <a:p>
            <a:r>
              <a:rPr lang="en-US" dirty="0"/>
              <a:t>How to Adapt</a:t>
            </a:r>
          </a:p>
        </p:txBody>
      </p:sp>
      <p:sp>
        <p:nvSpPr>
          <p:cNvPr id="3" name="Content Placeholder 2">
            <a:extLst>
              <a:ext uri="{FF2B5EF4-FFF2-40B4-BE49-F238E27FC236}">
                <a16:creationId xmlns:a16="http://schemas.microsoft.com/office/drawing/2014/main" id="{0636BC0F-4007-4315-A814-2A03D090CC9F}"/>
              </a:ext>
            </a:extLst>
          </p:cNvPr>
          <p:cNvSpPr>
            <a:spLocks noGrp="1"/>
          </p:cNvSpPr>
          <p:nvPr>
            <p:ph idx="1"/>
          </p:nvPr>
        </p:nvSpPr>
        <p:spPr>
          <a:xfrm>
            <a:off x="3895901" y="349222"/>
            <a:ext cx="7315200" cy="6159555"/>
          </a:xfrm>
        </p:spPr>
        <p:txBody>
          <a:bodyPr>
            <a:normAutofit/>
          </a:bodyPr>
          <a:lstStyle/>
          <a:p>
            <a:r>
              <a:rPr lang="en-US" dirty="0">
                <a:solidFill>
                  <a:schemeClr val="tx2"/>
                </a:solidFill>
              </a:rPr>
              <a:t>Prepare for the interview. Make sure you have any necessary documents ready. If the interview is a video interview, make sure you have a clear background, professionally dressed, and exactly as you’d act in an in-person interview. </a:t>
            </a:r>
          </a:p>
          <a:p>
            <a:endParaRPr lang="en-US" dirty="0">
              <a:solidFill>
                <a:schemeClr val="tx2"/>
              </a:solidFill>
            </a:endParaRPr>
          </a:p>
          <a:p>
            <a:r>
              <a:rPr lang="en-US" dirty="0">
                <a:solidFill>
                  <a:schemeClr val="tx2"/>
                </a:solidFill>
              </a:rPr>
              <a:t>An interview is still an interview– be professional. Regardless of the format, treat a phone or virtual interview the same as an in-person interview, do not treat this as an informal phone call. </a:t>
            </a:r>
          </a:p>
          <a:p>
            <a:endParaRPr lang="en-US" dirty="0">
              <a:solidFill>
                <a:schemeClr val="tx2"/>
              </a:solidFill>
            </a:endParaRPr>
          </a:p>
          <a:p>
            <a:r>
              <a:rPr lang="en-US" dirty="0">
                <a:solidFill>
                  <a:schemeClr val="tx2"/>
                </a:solidFill>
              </a:rPr>
              <a:t>Practice. Practice answering a few questions out loud. Are you yelling? Are your words clear. It is more important than ever to make sure you are heard clearly, and that your tone is friendly. You might be nervous or excited, but it will not show if you sound like you just woke up. </a:t>
            </a:r>
          </a:p>
          <a:p>
            <a:endParaRPr lang="en-US" dirty="0">
              <a:solidFill>
                <a:schemeClr val="tx2"/>
              </a:solidFill>
            </a:endParaRPr>
          </a:p>
          <a:p>
            <a:r>
              <a:rPr lang="en-US" dirty="0">
                <a:solidFill>
                  <a:schemeClr val="tx2"/>
                </a:solidFill>
              </a:rPr>
              <a:t>Plan for the unexpected. Have a secondary location planned if your first choice will not work. </a:t>
            </a:r>
          </a:p>
        </p:txBody>
      </p:sp>
    </p:spTree>
    <p:extLst>
      <p:ext uri="{BB962C8B-B14F-4D97-AF65-F5344CB8AC3E}">
        <p14:creationId xmlns:p14="http://schemas.microsoft.com/office/powerpoint/2010/main" val="186569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79C1-875D-4C37-A2AB-2A1A97915DA6}"/>
              </a:ext>
            </a:extLst>
          </p:cNvPr>
          <p:cNvSpPr>
            <a:spLocks noGrp="1"/>
          </p:cNvSpPr>
          <p:nvPr>
            <p:ph type="title"/>
          </p:nvPr>
        </p:nvSpPr>
        <p:spPr/>
        <p:txBody>
          <a:bodyPr/>
          <a:lstStyle/>
          <a:p>
            <a:r>
              <a:rPr lang="en-US" dirty="0"/>
              <a:t>Video Interviews </a:t>
            </a:r>
          </a:p>
        </p:txBody>
      </p:sp>
      <p:sp>
        <p:nvSpPr>
          <p:cNvPr id="3" name="Content Placeholder 2">
            <a:extLst>
              <a:ext uri="{FF2B5EF4-FFF2-40B4-BE49-F238E27FC236}">
                <a16:creationId xmlns:a16="http://schemas.microsoft.com/office/drawing/2014/main" id="{F07365C4-FCA1-4665-BF90-ECEA1A4EC1E6}"/>
              </a:ext>
            </a:extLst>
          </p:cNvPr>
          <p:cNvSpPr>
            <a:spLocks noGrp="1"/>
          </p:cNvSpPr>
          <p:nvPr>
            <p:ph idx="1"/>
          </p:nvPr>
        </p:nvSpPr>
        <p:spPr/>
        <p:txBody>
          <a:bodyPr/>
          <a:lstStyle/>
          <a:p>
            <a:r>
              <a:rPr lang="en-US" dirty="0"/>
              <a:t>Some positions require a video interview instead of a phone interview. </a:t>
            </a:r>
          </a:p>
        </p:txBody>
      </p:sp>
      <p:pic>
        <p:nvPicPr>
          <p:cNvPr id="2050" name="Picture 2" descr="Video Job Interviews: Hiring Helper or Hindrance? - Insperity">
            <a:extLst>
              <a:ext uri="{FF2B5EF4-FFF2-40B4-BE49-F238E27FC236}">
                <a16:creationId xmlns:a16="http://schemas.microsoft.com/office/drawing/2014/main" id="{C5E61FA4-1EAD-4DBF-A093-4F196A05D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763" y="2730397"/>
            <a:ext cx="8747237" cy="41276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to expect from a video interview | MAX Solutions.">
            <a:extLst>
              <a:ext uri="{FF2B5EF4-FFF2-40B4-BE49-F238E27FC236}">
                <a16:creationId xmlns:a16="http://schemas.microsoft.com/office/drawing/2014/main" id="{E7215F87-E2AD-4C1B-8300-96175CF46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2822" cy="18912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2D0DCC7-94CE-482B-BCD1-F0EBD2DB6B25}"/>
              </a:ext>
              <a:ext uri="{C183D7F6-B498-43B3-948B-1728B52AA6E4}">
                <adec:decorative xmlns:adec="http://schemas.microsoft.com/office/drawing/2017/decorative" val="1"/>
              </a:ext>
            </a:extLst>
          </p:cNvPr>
          <p:cNvSpPr/>
          <p:nvPr/>
        </p:nvSpPr>
        <p:spPr>
          <a:xfrm>
            <a:off x="3457843" y="0"/>
            <a:ext cx="8734157" cy="6858000"/>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A24B950-041D-4FB7-AEE9-BDC5D64512A2}"/>
              </a:ext>
            </a:extLst>
          </p:cNvPr>
          <p:cNvSpPr txBox="1"/>
          <p:nvPr/>
        </p:nvSpPr>
        <p:spPr>
          <a:xfrm>
            <a:off x="3422822" y="87233"/>
            <a:ext cx="8734158" cy="6370975"/>
          </a:xfrm>
          <a:prstGeom prst="rect">
            <a:avLst/>
          </a:prstGeom>
          <a:noFill/>
        </p:spPr>
        <p:txBody>
          <a:bodyPr wrap="square" rtlCol="0">
            <a:spAutoFit/>
          </a:bodyPr>
          <a:lstStyle/>
          <a:p>
            <a:r>
              <a:rPr lang="en-US" sz="2400" dirty="0">
                <a:solidFill>
                  <a:schemeClr val="accent3"/>
                </a:solidFill>
              </a:rPr>
              <a:t>Tips to Land the Interview </a:t>
            </a:r>
          </a:p>
          <a:p>
            <a:endParaRPr lang="en-US" sz="2400" dirty="0">
              <a:solidFill>
                <a:schemeClr val="accent3"/>
              </a:solidFill>
            </a:endParaRPr>
          </a:p>
          <a:p>
            <a:pPr marL="457200" indent="-457200">
              <a:buAutoNum type="arabicParenR"/>
            </a:pPr>
            <a:r>
              <a:rPr lang="en-US" sz="2400" dirty="0">
                <a:solidFill>
                  <a:schemeClr val="accent3"/>
                </a:solidFill>
              </a:rPr>
              <a:t>Prepare like you would for a normal interview </a:t>
            </a:r>
          </a:p>
          <a:p>
            <a:pPr marL="457200" indent="-457200">
              <a:buAutoNum type="arabicParenR"/>
            </a:pPr>
            <a:r>
              <a:rPr lang="en-US" sz="2400" dirty="0">
                <a:solidFill>
                  <a:schemeClr val="accent3"/>
                </a:solidFill>
              </a:rPr>
              <a:t>Test your technology </a:t>
            </a:r>
          </a:p>
          <a:p>
            <a:pPr marL="457200" indent="-457200">
              <a:buAutoNum type="arabicParenR"/>
            </a:pPr>
            <a:r>
              <a:rPr lang="en-US" sz="2400" dirty="0">
                <a:solidFill>
                  <a:schemeClr val="accent3"/>
                </a:solidFill>
              </a:rPr>
              <a:t>Set up your background- Make sure you choose an area free of clutter and distractions </a:t>
            </a:r>
          </a:p>
          <a:p>
            <a:pPr marL="457200" indent="-457200">
              <a:buAutoNum type="arabicParenR"/>
            </a:pPr>
            <a:r>
              <a:rPr lang="en-US" sz="2400" dirty="0">
                <a:solidFill>
                  <a:schemeClr val="accent3"/>
                </a:solidFill>
              </a:rPr>
              <a:t>Do not sit too far or too close- Just like you wouldn’t sit 3 inches from an interviewer, do not sit right on top of your computer. When you’re setting up your chair, you’ll want to make sure you don’t end up looking too tiny or too huge. Make sure your head, shoulders, and upper chest are visible. </a:t>
            </a:r>
          </a:p>
          <a:p>
            <a:pPr marL="457200" indent="-457200">
              <a:buAutoNum type="arabicParenR"/>
            </a:pPr>
            <a:r>
              <a:rPr lang="en-US" sz="2400" dirty="0">
                <a:solidFill>
                  <a:schemeClr val="accent3"/>
                </a:solidFill>
              </a:rPr>
              <a:t>Prepare to make eye contact– know where your computer’s camera points. Move the window with your interviewer centered under the camera. </a:t>
            </a:r>
          </a:p>
          <a:p>
            <a:pPr marL="457200" indent="-457200">
              <a:buAutoNum type="arabicParenR"/>
            </a:pPr>
            <a:r>
              <a:rPr lang="en-US" sz="2400" dirty="0">
                <a:solidFill>
                  <a:schemeClr val="accent3"/>
                </a:solidFill>
              </a:rPr>
              <a:t>Check for glare– make sure nothing in the background is reflecting or giving off glare. </a:t>
            </a:r>
          </a:p>
        </p:txBody>
      </p:sp>
    </p:spTree>
    <p:extLst>
      <p:ext uri="{BB962C8B-B14F-4D97-AF65-F5344CB8AC3E}">
        <p14:creationId xmlns:p14="http://schemas.microsoft.com/office/powerpoint/2010/main" val="100023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Happiness Cheat Sheet">
            <a:extLst>
              <a:ext uri="{FF2B5EF4-FFF2-40B4-BE49-F238E27FC236}">
                <a16:creationId xmlns:a16="http://schemas.microsoft.com/office/drawing/2014/main" id="{FA3A427F-FCD9-4D78-8615-FD4FBD760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 y="-29215"/>
            <a:ext cx="11249113" cy="69208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C4755A4-C6F3-4F77-8594-E673AE6621C7}"/>
              </a:ext>
              <a:ext uri="{C183D7F6-B498-43B3-948B-1728B52AA6E4}">
                <adec:decorative xmlns:adec="http://schemas.microsoft.com/office/drawing/2017/decorative" val="1"/>
              </a:ext>
            </a:extLst>
          </p:cNvPr>
          <p:cNvSpPr/>
          <p:nvPr/>
        </p:nvSpPr>
        <p:spPr>
          <a:xfrm>
            <a:off x="-2238" y="0"/>
            <a:ext cx="12181156" cy="6920841"/>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01CDF87-5947-46B9-A981-52B94561B152}"/>
              </a:ext>
              <a:ext uri="{C183D7F6-B498-43B3-948B-1728B52AA6E4}">
                <adec:decorative xmlns:adec="http://schemas.microsoft.com/office/drawing/2017/decorative" val="1"/>
              </a:ext>
            </a:extLst>
          </p:cNvPr>
          <p:cNvSpPr/>
          <p:nvPr/>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adec="http://schemas.microsoft.com/office/drawing/2017/decorative" val="1"/>
              </a:ext>
            </a:extLst>
          </p:cNvPr>
          <p:cNvSpPr/>
          <p:nvPr/>
        </p:nvSpPr>
        <p:spPr>
          <a:xfrm>
            <a:off x="-2236" y="2522305"/>
            <a:ext cx="376134" cy="3567951"/>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adec="http://schemas.microsoft.com/office/drawing/2017/decorative" val="1"/>
              </a:ext>
            </a:extLst>
          </p:cNvPr>
          <p:cNvSpPr/>
          <p:nvPr/>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p:txBody>
          <a:bodyPr/>
          <a:lstStyle/>
          <a:p>
            <a:r>
              <a:rPr lang="en-US" dirty="0"/>
              <a:t>What to Have on-Hand During Your Interview</a:t>
            </a:r>
          </a:p>
        </p:txBody>
      </p:sp>
    </p:spTree>
    <p:extLst>
      <p:ext uri="{BB962C8B-B14F-4D97-AF65-F5344CB8AC3E}">
        <p14:creationId xmlns:p14="http://schemas.microsoft.com/office/powerpoint/2010/main" val="219961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6156BA-A3B8-4374-B61F-8DAAE212D3D0}"/>
              </a:ext>
            </a:extLst>
          </p:cNvPr>
          <p:cNvSpPr>
            <a:spLocks noGrp="1"/>
          </p:cNvSpPr>
          <p:nvPr>
            <p:ph type="title"/>
          </p:nvPr>
        </p:nvSpPr>
        <p:spPr/>
        <p:txBody>
          <a:bodyPr/>
          <a:lstStyle/>
          <a:p>
            <a:r>
              <a:rPr lang="en-US" dirty="0"/>
              <a:t>Resume </a:t>
            </a:r>
          </a:p>
        </p:txBody>
      </p:sp>
      <p:pic>
        <p:nvPicPr>
          <p:cNvPr id="8" name="Picture 7">
            <a:extLst>
              <a:ext uri="{FF2B5EF4-FFF2-40B4-BE49-F238E27FC236}">
                <a16:creationId xmlns:a16="http://schemas.microsoft.com/office/drawing/2014/main" id="{112F4A85-A8F6-4CB3-9130-46CB76D9BF0D}"/>
              </a:ext>
            </a:extLst>
          </p:cNvPr>
          <p:cNvPicPr>
            <a:picLocks noChangeAspect="1"/>
          </p:cNvPicPr>
          <p:nvPr/>
        </p:nvPicPr>
        <p:blipFill rotWithShape="1">
          <a:blip r:embed="rId2"/>
          <a:srcRect l="5000" t="50000" r="89750" b="38839"/>
          <a:stretch/>
        </p:blipFill>
        <p:spPr>
          <a:xfrm rot="20490520">
            <a:off x="301680" y="987336"/>
            <a:ext cx="1066800" cy="1275725"/>
          </a:xfrm>
          <a:prstGeom prst="rect">
            <a:avLst/>
          </a:prstGeom>
        </p:spPr>
      </p:pic>
      <p:sp>
        <p:nvSpPr>
          <p:cNvPr id="9" name="TextBox 8">
            <a:extLst>
              <a:ext uri="{FF2B5EF4-FFF2-40B4-BE49-F238E27FC236}">
                <a16:creationId xmlns:a16="http://schemas.microsoft.com/office/drawing/2014/main" id="{0CF0FECB-8790-4B74-B087-E662949E1BD1}"/>
              </a:ext>
            </a:extLst>
          </p:cNvPr>
          <p:cNvSpPr txBox="1"/>
          <p:nvPr/>
        </p:nvSpPr>
        <p:spPr>
          <a:xfrm>
            <a:off x="1783974" y="2761738"/>
            <a:ext cx="9874626" cy="3785652"/>
          </a:xfrm>
          <a:prstGeom prst="rect">
            <a:avLst/>
          </a:prstGeom>
          <a:noFill/>
        </p:spPr>
        <p:txBody>
          <a:bodyPr wrap="square" rtlCol="0">
            <a:spAutoFit/>
          </a:bodyPr>
          <a:lstStyle/>
          <a:p>
            <a:r>
              <a:rPr lang="en-US" sz="2400" dirty="0">
                <a:solidFill>
                  <a:schemeClr val="accent3"/>
                </a:solidFill>
              </a:rPr>
              <a:t>Have your resume ready during the call for easy access to important dates, projects, and answers that support your qualifications for the job. </a:t>
            </a:r>
          </a:p>
          <a:p>
            <a:endParaRPr lang="en-US" sz="2400" dirty="0">
              <a:solidFill>
                <a:schemeClr val="accent3"/>
              </a:solidFill>
            </a:endParaRPr>
          </a:p>
          <a:p>
            <a:r>
              <a:rPr lang="en-US" sz="2400" dirty="0">
                <a:solidFill>
                  <a:schemeClr val="accent3"/>
                </a:solidFill>
              </a:rPr>
              <a:t>Use your resume like a cheat sheet for the job. Highlight, underline, or mark what you did at previous jobs that applies to this job. </a:t>
            </a:r>
          </a:p>
          <a:p>
            <a:r>
              <a:rPr lang="en-US" sz="2400" dirty="0">
                <a:solidFill>
                  <a:schemeClr val="accent3"/>
                </a:solidFill>
              </a:rPr>
              <a:t>	</a:t>
            </a:r>
            <a:r>
              <a:rPr lang="en-US" sz="2400" b="1" dirty="0">
                <a:solidFill>
                  <a:schemeClr val="accent3"/>
                </a:solidFill>
              </a:rPr>
              <a:t>Example</a:t>
            </a:r>
            <a:r>
              <a:rPr lang="en-US" sz="2400" dirty="0">
                <a:solidFill>
                  <a:schemeClr val="accent3"/>
                </a:solidFill>
              </a:rPr>
              <a:t>: Applying for a customer service job? Highlight areas in your resume that exemplify those skills </a:t>
            </a:r>
          </a:p>
          <a:p>
            <a:endParaRPr lang="en-US" sz="2400" dirty="0">
              <a:solidFill>
                <a:schemeClr val="accent3"/>
              </a:solidFill>
            </a:endParaRPr>
          </a:p>
          <a:p>
            <a:r>
              <a:rPr lang="en-US" sz="2400" dirty="0">
                <a:solidFill>
                  <a:schemeClr val="accent3"/>
                </a:solidFill>
              </a:rPr>
              <a:t>Your information should be available at a quick glance if you get stuck or lose focus. </a:t>
            </a:r>
          </a:p>
        </p:txBody>
      </p:sp>
    </p:spTree>
    <p:extLst>
      <p:ext uri="{BB962C8B-B14F-4D97-AF65-F5344CB8AC3E}">
        <p14:creationId xmlns:p14="http://schemas.microsoft.com/office/powerpoint/2010/main" val="312968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What is this called in English? paper / sheets/ blank page (picture is  attached) - English Language Learners Stack Exchange">
            <a:extLst>
              <a:ext uri="{FF2B5EF4-FFF2-40B4-BE49-F238E27FC236}">
                <a16:creationId xmlns:a16="http://schemas.microsoft.com/office/drawing/2014/main" id="{B898F41E-8729-46A7-B19D-CF5B76DDF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3" y="20594"/>
            <a:ext cx="12290854" cy="68374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CA3F03D-2B5C-45E0-8906-2E974740458E}"/>
              </a:ext>
              <a:ext uri="{C183D7F6-B498-43B3-948B-1728B52AA6E4}">
                <adec:decorative xmlns:adec="http://schemas.microsoft.com/office/drawing/2017/decorative" val="1"/>
              </a:ext>
            </a:extLst>
          </p:cNvPr>
          <p:cNvSpPr/>
          <p:nvPr/>
        </p:nvSpPr>
        <p:spPr>
          <a:xfrm>
            <a:off x="2755557" y="-123568"/>
            <a:ext cx="10120191" cy="6960974"/>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D7AFFA6-1244-479A-BCF8-D8F1E854B5D3}"/>
              </a:ext>
            </a:extLst>
          </p:cNvPr>
          <p:cNvSpPr/>
          <p:nvPr/>
        </p:nvSpPr>
        <p:spPr>
          <a:xfrm>
            <a:off x="-1" y="729048"/>
            <a:ext cx="3200401" cy="5387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07BDC-F06D-4055-8C00-FE5ABC91FD80}"/>
              </a:ext>
            </a:extLst>
          </p:cNvPr>
          <p:cNvSpPr>
            <a:spLocks noGrp="1"/>
          </p:cNvSpPr>
          <p:nvPr>
            <p:ph type="title"/>
          </p:nvPr>
        </p:nvSpPr>
        <p:spPr/>
        <p:txBody>
          <a:bodyPr/>
          <a:lstStyle/>
          <a:p>
            <a:r>
              <a:rPr lang="en-US" dirty="0"/>
              <a:t>Make a Cheat Sheet for Your Interview </a:t>
            </a:r>
          </a:p>
        </p:txBody>
      </p:sp>
      <p:sp>
        <p:nvSpPr>
          <p:cNvPr id="3" name="Content Placeholder 2">
            <a:extLst>
              <a:ext uri="{FF2B5EF4-FFF2-40B4-BE49-F238E27FC236}">
                <a16:creationId xmlns:a16="http://schemas.microsoft.com/office/drawing/2014/main" id="{9130C0D6-E63A-456E-95EA-C437CFFD031C}"/>
              </a:ext>
            </a:extLst>
          </p:cNvPr>
          <p:cNvSpPr>
            <a:spLocks noGrp="1"/>
          </p:cNvSpPr>
          <p:nvPr>
            <p:ph idx="1"/>
          </p:nvPr>
        </p:nvSpPr>
        <p:spPr>
          <a:xfrm>
            <a:off x="3676967" y="499357"/>
            <a:ext cx="8038465" cy="4482887"/>
          </a:xfrm>
        </p:spPr>
        <p:txBody>
          <a:bodyPr>
            <a:normAutofit/>
          </a:bodyPr>
          <a:lstStyle/>
          <a:p>
            <a:r>
              <a:rPr lang="en-US" dirty="0">
                <a:solidFill>
                  <a:schemeClr val="accent3"/>
                </a:solidFill>
              </a:rPr>
              <a:t>Draw a line down the paper on one side write down the qualifications for the job. On the other, write the qualities you possess that fit the requirements. </a:t>
            </a:r>
          </a:p>
          <a:p>
            <a:r>
              <a:rPr lang="en-US" dirty="0">
                <a:solidFill>
                  <a:schemeClr val="accent3"/>
                </a:solidFill>
              </a:rPr>
              <a:t>Write down past employment (Company, Location, Dates) </a:t>
            </a:r>
          </a:p>
          <a:p>
            <a:r>
              <a:rPr lang="en-US" dirty="0">
                <a:solidFill>
                  <a:schemeClr val="accent3"/>
                </a:solidFill>
              </a:rPr>
              <a:t>Write down a strength and weakness (and be prepared to discuss) </a:t>
            </a:r>
          </a:p>
          <a:p>
            <a:r>
              <a:rPr lang="en-US" dirty="0">
                <a:solidFill>
                  <a:schemeClr val="accent3"/>
                </a:solidFill>
              </a:rPr>
              <a:t>Write down one or two success stories (a time you showed good customer service, handled a tough situation, etc.) </a:t>
            </a:r>
          </a:p>
          <a:p>
            <a:endParaRPr lang="en-US" dirty="0">
              <a:solidFill>
                <a:schemeClr val="accent3"/>
              </a:solidFill>
            </a:endParaRPr>
          </a:p>
          <a:p>
            <a:r>
              <a:rPr lang="en-US" dirty="0">
                <a:solidFill>
                  <a:schemeClr val="accent3"/>
                </a:solidFill>
              </a:rPr>
              <a:t>Write down any questions you have for the employer. Job duties, what a typical day entails, ability for promotion or more hours based on performance, etc. </a:t>
            </a:r>
          </a:p>
          <a:p>
            <a:endParaRPr lang="en-US" dirty="0">
              <a:solidFill>
                <a:schemeClr val="accent3"/>
              </a:solidFill>
            </a:endParaRPr>
          </a:p>
        </p:txBody>
      </p:sp>
      <p:sp>
        <p:nvSpPr>
          <p:cNvPr id="5" name="TextBox 4">
            <a:extLst>
              <a:ext uri="{FF2B5EF4-FFF2-40B4-BE49-F238E27FC236}">
                <a16:creationId xmlns:a16="http://schemas.microsoft.com/office/drawing/2014/main" id="{2757AC95-B5C9-4EEA-BEE3-192853EE4790}"/>
              </a:ext>
            </a:extLst>
          </p:cNvPr>
          <p:cNvSpPr txBox="1"/>
          <p:nvPr/>
        </p:nvSpPr>
        <p:spPr>
          <a:xfrm>
            <a:off x="3319849" y="4897398"/>
            <a:ext cx="4897394"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solidFill>
                <a:latin typeface="Ink Free" panose="03080402000500000000" pitchFamily="66" charset="0"/>
              </a:rPr>
              <a:t>Stock shelves and rotate product for sale</a:t>
            </a:r>
          </a:p>
          <a:p>
            <a:pPr marL="285750" indent="-285750">
              <a:buFont typeface="Arial" panose="020B0604020202020204" pitchFamily="34" charset="0"/>
              <a:buChar char="•"/>
            </a:pPr>
            <a:r>
              <a:rPr lang="en-US" dirty="0">
                <a:solidFill>
                  <a:schemeClr val="accent3"/>
                </a:solidFill>
                <a:latin typeface="Ink Free" panose="03080402000500000000" pitchFamily="66" charset="0"/>
              </a:rPr>
              <a:t>Operate compactor </a:t>
            </a:r>
          </a:p>
          <a:p>
            <a:pPr marL="285750" indent="-285750">
              <a:buFont typeface="Arial" panose="020B0604020202020204" pitchFamily="34" charset="0"/>
              <a:buChar char="•"/>
            </a:pPr>
            <a:r>
              <a:rPr lang="en-US" dirty="0">
                <a:solidFill>
                  <a:schemeClr val="accent3"/>
                </a:solidFill>
                <a:latin typeface="Ink Free" panose="03080402000500000000" pitchFamily="66" charset="0"/>
              </a:rPr>
              <a:t>Courteous and helpful to customers/associates </a:t>
            </a:r>
          </a:p>
          <a:p>
            <a:pPr marL="285750" indent="-285750">
              <a:buFont typeface="Arial" panose="020B0604020202020204" pitchFamily="34" charset="0"/>
              <a:buChar char="•"/>
            </a:pPr>
            <a:r>
              <a:rPr lang="en-US" dirty="0">
                <a:solidFill>
                  <a:schemeClr val="accent3"/>
                </a:solidFill>
                <a:latin typeface="Ink Free" panose="03080402000500000000" pitchFamily="66" charset="0"/>
              </a:rPr>
              <a:t>Observe and correct all unsafe conditions </a:t>
            </a:r>
          </a:p>
          <a:p>
            <a:r>
              <a:rPr lang="en-US" dirty="0">
                <a:solidFill>
                  <a:schemeClr val="accent3"/>
                </a:solidFill>
                <a:latin typeface="Ink Free" panose="03080402000500000000" pitchFamily="66" charset="0"/>
              </a:rPr>
              <a:t>and report to management </a:t>
            </a:r>
          </a:p>
          <a:p>
            <a:pPr marL="285750" indent="-285750">
              <a:buFont typeface="Arial" panose="020B0604020202020204" pitchFamily="34" charset="0"/>
              <a:buChar char="•"/>
            </a:pPr>
            <a:endParaRPr lang="en-US" dirty="0">
              <a:solidFill>
                <a:schemeClr val="accent3"/>
              </a:solidFill>
            </a:endParaRPr>
          </a:p>
        </p:txBody>
      </p:sp>
      <p:cxnSp>
        <p:nvCxnSpPr>
          <p:cNvPr id="7" name="Straight Connector 6">
            <a:extLst>
              <a:ext uri="{FF2B5EF4-FFF2-40B4-BE49-F238E27FC236}">
                <a16:creationId xmlns:a16="http://schemas.microsoft.com/office/drawing/2014/main" id="{F99B5169-6201-4EC9-B90E-31D8264FA8F0}"/>
              </a:ext>
            </a:extLst>
          </p:cNvPr>
          <p:cNvCxnSpPr/>
          <p:nvPr/>
        </p:nvCxnSpPr>
        <p:spPr>
          <a:xfrm>
            <a:off x="8217243" y="4897398"/>
            <a:ext cx="0" cy="1754326"/>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8BCCD3B6-9814-4BD8-9900-BDE7836E8BBF}"/>
              </a:ext>
            </a:extLst>
          </p:cNvPr>
          <p:cNvSpPr txBox="1"/>
          <p:nvPr/>
        </p:nvSpPr>
        <p:spPr>
          <a:xfrm>
            <a:off x="8230442" y="4862036"/>
            <a:ext cx="51218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solidFill>
                <a:latin typeface="Ink Free" panose="03080402000500000000" pitchFamily="66" charset="0"/>
              </a:rPr>
              <a:t>Stocked product while working at Lowes </a:t>
            </a:r>
          </a:p>
          <a:p>
            <a:pPr marL="285750" indent="-285750">
              <a:buFont typeface="Arial" panose="020B0604020202020204" pitchFamily="34" charset="0"/>
              <a:buChar char="•"/>
            </a:pPr>
            <a:r>
              <a:rPr lang="en-US" dirty="0">
                <a:solidFill>
                  <a:schemeClr val="accent3"/>
                </a:solidFill>
                <a:latin typeface="Ink Free" panose="03080402000500000000" pitchFamily="66" charset="0"/>
              </a:rPr>
              <a:t>Operated pallet jack and trash compactor working at XYZ Company as a receiving associate. </a:t>
            </a:r>
          </a:p>
          <a:p>
            <a:pPr marL="285750" indent="-285750">
              <a:buFont typeface="Arial" panose="020B0604020202020204" pitchFamily="34" charset="0"/>
              <a:buChar char="•"/>
            </a:pPr>
            <a:r>
              <a:rPr lang="en-US" dirty="0">
                <a:solidFill>
                  <a:schemeClr val="accent3"/>
                </a:solidFill>
                <a:latin typeface="Ink Free" panose="03080402000500000000" pitchFamily="66" charset="0"/>
              </a:rPr>
              <a:t>Customer Service Certified </a:t>
            </a:r>
          </a:p>
          <a:p>
            <a:pPr marL="285750" indent="-285750">
              <a:buFont typeface="Arial" panose="020B0604020202020204" pitchFamily="34" charset="0"/>
              <a:buChar char="•"/>
            </a:pPr>
            <a:r>
              <a:rPr lang="en-US" dirty="0">
                <a:solidFill>
                  <a:schemeClr val="accent3"/>
                </a:solidFill>
                <a:latin typeface="Ink Free" panose="03080402000500000000" pitchFamily="66" charset="0"/>
              </a:rPr>
              <a:t>OSHA Warehouse Safety Certified </a:t>
            </a:r>
          </a:p>
          <a:p>
            <a:pPr marL="285750" indent="-285750">
              <a:buFont typeface="Arial" panose="020B0604020202020204" pitchFamily="34" charset="0"/>
              <a:buChar char="•"/>
            </a:pPr>
            <a:endParaRPr lang="en-US" dirty="0">
              <a:solidFill>
                <a:schemeClr val="accent3"/>
              </a:solidFill>
            </a:endParaRPr>
          </a:p>
        </p:txBody>
      </p:sp>
    </p:spTree>
    <p:extLst>
      <p:ext uri="{BB962C8B-B14F-4D97-AF65-F5344CB8AC3E}">
        <p14:creationId xmlns:p14="http://schemas.microsoft.com/office/powerpoint/2010/main" val="912386291"/>
      </p:ext>
    </p:extLst>
  </p:cSld>
  <p:clrMapOvr>
    <a:masterClrMapping/>
  </p:clrMapOvr>
</p:sld>
</file>

<file path=ppt/theme/theme1.xml><?xml version="1.0" encoding="utf-8"?>
<a:theme xmlns:a="http://schemas.openxmlformats.org/drawingml/2006/main" name="Frame">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00915908_Getting to know your classmate_RVA_v3.potx" id="{3AB90CC0-EE9A-4719-A10E-2B9C37D95451}" vid="{F0D04700-138B-4F65-8F40-43A8301C6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A50BC3-FC9F-491A-A65B-E638982E3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225736-1374-4CAC-8B19-47C9871FFC7D}">
  <ds:schemaRef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purl.org/dc/terms/"/>
  </ds:schemaRefs>
</ds:datastoreItem>
</file>

<file path=customXml/itemProps3.xml><?xml version="1.0" encoding="utf-8"?>
<ds:datastoreItem xmlns:ds="http://schemas.openxmlformats.org/officeDocument/2006/customXml" ds:itemID="{8C3F4922-B139-402E-9C20-CC7FB72E5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Getting to know your classmate</Template>
  <TotalTime>0</TotalTime>
  <Words>2051</Words>
  <Application>Microsoft Office PowerPoint</Application>
  <PresentationFormat>Widescreen</PresentationFormat>
  <Paragraphs>168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Ink Free</vt:lpstr>
      <vt:lpstr>proxima-nova</vt:lpstr>
      <vt:lpstr>Tahoma</vt:lpstr>
      <vt:lpstr>Wingdings 2</vt:lpstr>
      <vt:lpstr>Frame</vt:lpstr>
      <vt:lpstr>Phone Interviews </vt:lpstr>
      <vt:lpstr>Meet  (Enter name here)</vt:lpstr>
      <vt:lpstr>The Hiring Process Will Be Virtual</vt:lpstr>
      <vt:lpstr>Preparing for your Interview </vt:lpstr>
      <vt:lpstr>How to Adapt</vt:lpstr>
      <vt:lpstr>Video Interviews </vt:lpstr>
      <vt:lpstr>What to Have on-Hand During Your Interview</vt:lpstr>
      <vt:lpstr>Resume </vt:lpstr>
      <vt:lpstr>Make a Cheat Sheet for Your Interview </vt:lpstr>
      <vt:lpstr>Technology </vt:lpstr>
      <vt:lpstr>Location, Location, Location </vt:lpstr>
      <vt:lpstr>PowerPoint Presentation</vt:lpstr>
      <vt:lpstr>PowerPoint Presentation</vt:lpstr>
      <vt:lpstr>Common Interview Questions</vt:lpstr>
      <vt:lpstr>PowerPoint Presentation</vt:lpstr>
      <vt:lpstr>Tell Me About Yourself </vt:lpstr>
      <vt:lpstr>Why Should We Hire You? </vt:lpstr>
      <vt:lpstr>12 Core Competencies </vt:lpstr>
      <vt:lpstr>What Are Your Strengths and Weaknesses </vt:lpstr>
      <vt:lpstr>Why Do You Want to Work for This Company?</vt:lpstr>
      <vt:lpstr>Where Do You See Yourself in 5 Years </vt:lpstr>
      <vt:lpstr>Follow-Up with a  Thank You</vt:lpstr>
      <vt:lpstr>Want help preparing for an interview?   Call us:  (803) 343-2577</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2020-09-12T19:17:37Z</dcterms:created>
  <dcterms:modified xsi:type="dcterms:W3CDTF">2020-09-16T11:50:15Z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